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825" r:id="rId2"/>
    <p:sldId id="1112" r:id="rId3"/>
    <p:sldId id="1129" r:id="rId4"/>
    <p:sldId id="1130" r:id="rId5"/>
    <p:sldId id="1111" r:id="rId6"/>
    <p:sldId id="1132" r:id="rId7"/>
    <p:sldId id="1133" r:id="rId8"/>
    <p:sldId id="1134" r:id="rId9"/>
    <p:sldId id="1135" r:id="rId10"/>
    <p:sldId id="1138" r:id="rId11"/>
    <p:sldId id="1136" r:id="rId12"/>
    <p:sldId id="1114" r:id="rId13"/>
    <p:sldId id="1115" r:id="rId14"/>
    <p:sldId id="1116" r:id="rId15"/>
    <p:sldId id="1117" r:id="rId16"/>
    <p:sldId id="1119" r:id="rId17"/>
    <p:sldId id="1118" r:id="rId18"/>
    <p:sldId id="1120" r:id="rId19"/>
    <p:sldId id="1121" r:id="rId20"/>
    <p:sldId id="1140" r:id="rId21"/>
    <p:sldId id="1141" r:id="rId22"/>
    <p:sldId id="1142" r:id="rId23"/>
    <p:sldId id="1143" r:id="rId24"/>
    <p:sldId id="1144" r:id="rId25"/>
    <p:sldId id="1145" r:id="rId26"/>
    <p:sldId id="1146" r:id="rId27"/>
    <p:sldId id="1147" r:id="rId28"/>
    <p:sldId id="1124" r:id="rId29"/>
    <p:sldId id="1125" r:id="rId30"/>
    <p:sldId id="1126" r:id="rId31"/>
    <p:sldId id="1127" r:id="rId32"/>
    <p:sldId id="1128" r:id="rId33"/>
    <p:sldId id="1052" r:id="rId3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3" clrIdx="0"/>
  <p:cmAuthor id="1" name="Ptáček Jiří" initials="PJ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1B8"/>
    <a:srgbClr val="336699"/>
    <a:srgbClr val="E1EFFB"/>
    <a:srgbClr val="E1EBFB"/>
    <a:srgbClr val="0070C0"/>
    <a:srgbClr val="F2F2F2"/>
    <a:srgbClr val="FF9900"/>
    <a:srgbClr val="FFCC66"/>
    <a:srgbClr val="3871AA"/>
    <a:srgbClr val="0D7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4" autoAdjust="0"/>
    <p:restoredTop sz="84317" autoAdjust="0"/>
  </p:normalViewPr>
  <p:slideViewPr>
    <p:cSldViewPr snapToGrid="0">
      <p:cViewPr varScale="1">
        <p:scale>
          <a:sx n="62" d="100"/>
          <a:sy n="6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56" y="-90"/>
      </p:cViewPr>
      <p:guideLst>
        <p:guide orient="horz" pos="3128"/>
        <p:guide pos="2142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9A110-54DF-4CED-8A8A-47DFF289DE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1C93DB2-CEA6-4D5A-8DC7-8C2DE4F0A3CC}">
      <dgm:prSet custT="1"/>
      <dgm:spPr>
        <a:solidFill>
          <a:srgbClr val="E1EFFB"/>
        </a:solidFill>
      </dgm:spPr>
      <dgm:t>
        <a:bodyPr/>
        <a:lstStyle/>
        <a:p>
          <a:pPr rtl="0"/>
          <a:r>
            <a:rPr lang="cs-CZ" sz="1300" b="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Rozsah implementace - plošná, výběrová</a:t>
          </a:r>
        </a:p>
      </dgm:t>
    </dgm:pt>
    <dgm:pt modelId="{FBBAF231-8D5C-4DE7-B36C-509EEA41BF61}" type="parTrans" cxnId="{1AC9CE55-6237-45F0-A297-D850BB24F999}">
      <dgm:prSet/>
      <dgm:spPr/>
      <dgm:t>
        <a:bodyPr/>
        <a:lstStyle/>
        <a:p>
          <a:endParaRPr lang="cs-CZ" sz="1300"/>
        </a:p>
      </dgm:t>
    </dgm:pt>
    <dgm:pt modelId="{9D991C1D-D95B-4186-A622-99D89DF752D9}" type="sibTrans" cxnId="{1AC9CE55-6237-45F0-A297-D850BB24F999}">
      <dgm:prSet/>
      <dgm:spPr/>
      <dgm:t>
        <a:bodyPr/>
        <a:lstStyle/>
        <a:p>
          <a:endParaRPr lang="cs-CZ" sz="1300"/>
        </a:p>
      </dgm:t>
    </dgm:pt>
    <dgm:pt modelId="{CD12B8AE-1837-4D72-95ED-7AA057239A95}">
      <dgm:prSet custT="1"/>
      <dgm:spPr>
        <a:solidFill>
          <a:srgbClr val="E1EFFB"/>
        </a:solidFill>
      </dgm:spPr>
      <dgm:t>
        <a:bodyPr/>
        <a:lstStyle/>
        <a:p>
          <a:pPr rtl="0"/>
          <a:r>
            <a:rPr lang="cs-CZ" sz="1300" b="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Rozsah funkcionalit AMM - LP15, A+, A-, blokování spotřebičů,  4 tarif, dálková parametrizace, standardizované rozhraní na     zákazníka, </a:t>
          </a:r>
          <a:r>
            <a:rPr lang="cs-CZ" sz="1300" b="0" dirty="0" err="1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limiter</a:t>
          </a:r>
          <a:r>
            <a:rPr lang="cs-CZ" sz="1300" b="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 a odpojovač, …</a:t>
          </a:r>
        </a:p>
      </dgm:t>
    </dgm:pt>
    <dgm:pt modelId="{4994CC2C-B80B-4265-96C3-E2AD134F7F38}" type="parTrans" cxnId="{59C2494D-C22B-40DA-B1B7-DCBC8A99A394}">
      <dgm:prSet/>
      <dgm:spPr/>
      <dgm:t>
        <a:bodyPr/>
        <a:lstStyle/>
        <a:p>
          <a:endParaRPr lang="cs-CZ" sz="1300"/>
        </a:p>
      </dgm:t>
    </dgm:pt>
    <dgm:pt modelId="{DA2360AC-5F7D-4313-8033-EB1A94FEDE0D}" type="sibTrans" cxnId="{59C2494D-C22B-40DA-B1B7-DCBC8A99A394}">
      <dgm:prSet/>
      <dgm:spPr/>
      <dgm:t>
        <a:bodyPr/>
        <a:lstStyle/>
        <a:p>
          <a:endParaRPr lang="cs-CZ" sz="1300"/>
        </a:p>
      </dgm:t>
    </dgm:pt>
    <dgm:pt modelId="{90A1BE92-8F9C-4F73-9565-69FDAFD4BBC9}">
      <dgm:prSet custT="1"/>
      <dgm:spPr>
        <a:solidFill>
          <a:srgbClr val="E1EFFB"/>
        </a:solidFill>
      </dgm:spPr>
      <dgm:t>
        <a:bodyPr/>
        <a:lstStyle/>
        <a:p>
          <a:pPr rtl="0"/>
          <a:r>
            <a:rPr lang="cs-CZ" sz="1300" b="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Úspory energií, vyšší energetická účinnost</a:t>
          </a:r>
        </a:p>
      </dgm:t>
    </dgm:pt>
    <dgm:pt modelId="{F62F0369-7A6F-4B1F-97FE-963D125017E6}" type="parTrans" cxnId="{7F50B448-5C8E-4828-84B9-F63EF854C891}">
      <dgm:prSet/>
      <dgm:spPr/>
      <dgm:t>
        <a:bodyPr/>
        <a:lstStyle/>
        <a:p>
          <a:endParaRPr lang="cs-CZ" sz="1300"/>
        </a:p>
      </dgm:t>
    </dgm:pt>
    <dgm:pt modelId="{124496F2-5D1C-45C1-870F-C80A73E4B735}" type="sibTrans" cxnId="{7F50B448-5C8E-4828-84B9-F63EF854C891}">
      <dgm:prSet/>
      <dgm:spPr/>
      <dgm:t>
        <a:bodyPr/>
        <a:lstStyle/>
        <a:p>
          <a:endParaRPr lang="cs-CZ" sz="1300"/>
        </a:p>
      </dgm:t>
    </dgm:pt>
    <dgm:pt modelId="{DD404973-D0D5-46DD-B795-C90AA02149C8}">
      <dgm:prSet custT="1"/>
      <dgm:spPr>
        <a:solidFill>
          <a:srgbClr val="E1EFFB"/>
        </a:solidFill>
      </dgm:spPr>
      <dgm:t>
        <a:bodyPr/>
        <a:lstStyle/>
        <a:p>
          <a:pPr rtl="0"/>
          <a:r>
            <a:rPr lang="cs-CZ" sz="1300" b="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Tarifní politiky, obchodní, distribuční</a:t>
          </a:r>
        </a:p>
      </dgm:t>
    </dgm:pt>
    <dgm:pt modelId="{4F3FA2C4-13BA-478C-B1F2-DA3303A4ECA7}" type="parTrans" cxnId="{701D362A-22D7-429E-A3C5-6267CEF65A95}">
      <dgm:prSet/>
      <dgm:spPr/>
      <dgm:t>
        <a:bodyPr/>
        <a:lstStyle/>
        <a:p>
          <a:endParaRPr lang="cs-CZ" sz="1300"/>
        </a:p>
      </dgm:t>
    </dgm:pt>
    <dgm:pt modelId="{7B3DD03B-2133-479A-ACBF-FD4F81A1861B}" type="sibTrans" cxnId="{701D362A-22D7-429E-A3C5-6267CEF65A95}">
      <dgm:prSet/>
      <dgm:spPr/>
      <dgm:t>
        <a:bodyPr/>
        <a:lstStyle/>
        <a:p>
          <a:endParaRPr lang="cs-CZ" sz="1300"/>
        </a:p>
      </dgm:t>
    </dgm:pt>
    <dgm:pt modelId="{1D761FDB-82CC-41F9-AC0E-9BB805A3898B}">
      <dgm:prSet custT="1"/>
      <dgm:spPr>
        <a:solidFill>
          <a:srgbClr val="E1EFFB"/>
        </a:solidFill>
      </dgm:spPr>
      <dgm:t>
        <a:bodyPr/>
        <a:lstStyle/>
        <a:p>
          <a:pPr rtl="0"/>
          <a:r>
            <a:rPr lang="cs-CZ" sz="1300" b="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Řízení spotřeby v odběrném místě</a:t>
          </a:r>
        </a:p>
      </dgm:t>
    </dgm:pt>
    <dgm:pt modelId="{746E63E0-C5C0-4074-9207-1B0DD3F0F250}" type="parTrans" cxnId="{C3C3C298-02D6-4108-9D94-B0AF3310A724}">
      <dgm:prSet/>
      <dgm:spPr/>
      <dgm:t>
        <a:bodyPr/>
        <a:lstStyle/>
        <a:p>
          <a:endParaRPr lang="cs-CZ" sz="1300"/>
        </a:p>
      </dgm:t>
    </dgm:pt>
    <dgm:pt modelId="{E265C284-2581-4AA6-8BBF-DAF1782216CC}" type="sibTrans" cxnId="{C3C3C298-02D6-4108-9D94-B0AF3310A724}">
      <dgm:prSet/>
      <dgm:spPr/>
      <dgm:t>
        <a:bodyPr/>
        <a:lstStyle/>
        <a:p>
          <a:endParaRPr lang="cs-CZ" sz="1300"/>
        </a:p>
      </dgm:t>
    </dgm:pt>
    <dgm:pt modelId="{3BF6A01D-5DA7-49BA-AC5E-24A82313CEF3}">
      <dgm:prSet custT="1"/>
      <dgm:spPr>
        <a:solidFill>
          <a:srgbClr val="E1EFFB"/>
        </a:solidFill>
      </dgm:spPr>
      <dgm:t>
        <a:bodyPr/>
        <a:lstStyle/>
        <a:p>
          <a:pPr rtl="0"/>
          <a:r>
            <a:rPr lang="cs-CZ" sz="1300" b="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Využití dat pro účastníky energetického trhu</a:t>
          </a:r>
        </a:p>
      </dgm:t>
    </dgm:pt>
    <dgm:pt modelId="{B0448AEA-6613-40EA-96E3-D3D2430C5820}" type="parTrans" cxnId="{3026674A-76FB-4077-A7C0-25EB55D59DE8}">
      <dgm:prSet/>
      <dgm:spPr/>
      <dgm:t>
        <a:bodyPr/>
        <a:lstStyle/>
        <a:p>
          <a:endParaRPr lang="cs-CZ" sz="1300"/>
        </a:p>
      </dgm:t>
    </dgm:pt>
    <dgm:pt modelId="{729B4C00-08E3-4F76-9126-CF634A076D1D}" type="sibTrans" cxnId="{3026674A-76FB-4077-A7C0-25EB55D59DE8}">
      <dgm:prSet/>
      <dgm:spPr/>
      <dgm:t>
        <a:bodyPr/>
        <a:lstStyle/>
        <a:p>
          <a:endParaRPr lang="cs-CZ" sz="1300"/>
        </a:p>
      </dgm:t>
    </dgm:pt>
    <dgm:pt modelId="{01784847-3558-45B0-9893-1DE9A8CBFB3D}">
      <dgm:prSet custT="1"/>
      <dgm:spPr>
        <a:solidFill>
          <a:srgbClr val="E1EFFB"/>
        </a:solidFill>
      </dgm:spPr>
      <dgm:t>
        <a:bodyPr/>
        <a:lstStyle/>
        <a:p>
          <a:pPr rtl="0"/>
          <a:r>
            <a:rPr lang="cs-CZ" sz="1300" b="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AMM pro PDS, monitoring sítě, datový dispečink</a:t>
          </a:r>
        </a:p>
      </dgm:t>
    </dgm:pt>
    <dgm:pt modelId="{34002252-5CA9-49EB-BB19-D849AB01AAC0}" type="parTrans" cxnId="{11756923-34DF-44C3-A66C-D6AE74843763}">
      <dgm:prSet/>
      <dgm:spPr/>
      <dgm:t>
        <a:bodyPr/>
        <a:lstStyle/>
        <a:p>
          <a:endParaRPr lang="cs-CZ" sz="1300"/>
        </a:p>
      </dgm:t>
    </dgm:pt>
    <dgm:pt modelId="{A399898A-519F-4DD7-BE66-D962EBC26257}" type="sibTrans" cxnId="{11756923-34DF-44C3-A66C-D6AE74843763}">
      <dgm:prSet/>
      <dgm:spPr/>
      <dgm:t>
        <a:bodyPr/>
        <a:lstStyle/>
        <a:p>
          <a:endParaRPr lang="cs-CZ" sz="1300"/>
        </a:p>
      </dgm:t>
    </dgm:pt>
    <dgm:pt modelId="{B34E4B86-E044-40B7-883D-20F4BC9FC3B1}" type="pres">
      <dgm:prSet presAssocID="{3329A110-54DF-4CED-8A8A-47DFF289DE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CEC419E-DBC6-44C1-9D5A-8C366A196619}" type="pres">
      <dgm:prSet presAssocID="{31C93DB2-CEA6-4D5A-8DC7-8C2DE4F0A3C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07261C-4EE9-405A-97A9-0E9F8A31D733}" type="pres">
      <dgm:prSet presAssocID="{9D991C1D-D95B-4186-A622-99D89DF752D9}" presName="spacer" presStyleCnt="0"/>
      <dgm:spPr/>
    </dgm:pt>
    <dgm:pt modelId="{83219252-53AA-43FD-9492-59DFE75BC63E}" type="pres">
      <dgm:prSet presAssocID="{CD12B8AE-1837-4D72-95ED-7AA057239A9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5D933E-DA53-4ABB-80DC-84EEE3702E9E}" type="pres">
      <dgm:prSet presAssocID="{DA2360AC-5F7D-4313-8033-EB1A94FEDE0D}" presName="spacer" presStyleCnt="0"/>
      <dgm:spPr/>
    </dgm:pt>
    <dgm:pt modelId="{EEDC595D-D45F-4B1C-A527-FBE1F61DE4DF}" type="pres">
      <dgm:prSet presAssocID="{90A1BE92-8F9C-4F73-9565-69FDAFD4BBC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1AFA68-326E-4A29-BA2F-8B1F84F39885}" type="pres">
      <dgm:prSet presAssocID="{124496F2-5D1C-45C1-870F-C80A73E4B735}" presName="spacer" presStyleCnt="0"/>
      <dgm:spPr/>
    </dgm:pt>
    <dgm:pt modelId="{BACD1779-BD5A-4407-A6AB-E884974A491E}" type="pres">
      <dgm:prSet presAssocID="{DD404973-D0D5-46DD-B795-C90AA02149C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6A7218-9A7B-4910-BB83-86942604E362}" type="pres">
      <dgm:prSet presAssocID="{7B3DD03B-2133-479A-ACBF-FD4F81A1861B}" presName="spacer" presStyleCnt="0"/>
      <dgm:spPr/>
    </dgm:pt>
    <dgm:pt modelId="{B349F33E-18B6-4E12-BB42-9A4A7E6D18D3}" type="pres">
      <dgm:prSet presAssocID="{1D761FDB-82CC-41F9-AC0E-9BB805A3898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052E46-A9EA-41E5-A1A7-FBFDB0F581B2}" type="pres">
      <dgm:prSet presAssocID="{E265C284-2581-4AA6-8BBF-DAF1782216CC}" presName="spacer" presStyleCnt="0"/>
      <dgm:spPr/>
    </dgm:pt>
    <dgm:pt modelId="{9D451FCE-2891-44C1-B72B-8DD43410D912}" type="pres">
      <dgm:prSet presAssocID="{3BF6A01D-5DA7-49BA-AC5E-24A82313CEF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6FA6E2-9AA7-4945-A0EF-D1C607B755B6}" type="pres">
      <dgm:prSet presAssocID="{729B4C00-08E3-4F76-9126-CF634A076D1D}" presName="spacer" presStyleCnt="0"/>
      <dgm:spPr/>
    </dgm:pt>
    <dgm:pt modelId="{30AC7C50-9F80-4511-B295-00E67AAD37DA}" type="pres">
      <dgm:prSet presAssocID="{01784847-3558-45B0-9893-1DE9A8CBFB3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F50B448-5C8E-4828-84B9-F63EF854C891}" srcId="{3329A110-54DF-4CED-8A8A-47DFF289DE07}" destId="{90A1BE92-8F9C-4F73-9565-69FDAFD4BBC9}" srcOrd="2" destOrd="0" parTransId="{F62F0369-7A6F-4B1F-97FE-963D125017E6}" sibTransId="{124496F2-5D1C-45C1-870F-C80A73E4B735}"/>
    <dgm:cxn modelId="{1AC9CE55-6237-45F0-A297-D850BB24F999}" srcId="{3329A110-54DF-4CED-8A8A-47DFF289DE07}" destId="{31C93DB2-CEA6-4D5A-8DC7-8C2DE4F0A3CC}" srcOrd="0" destOrd="0" parTransId="{FBBAF231-8D5C-4DE7-B36C-509EEA41BF61}" sibTransId="{9D991C1D-D95B-4186-A622-99D89DF752D9}"/>
    <dgm:cxn modelId="{AF431269-ABD2-423D-9CDE-B1E4B49655BB}" type="presOf" srcId="{31C93DB2-CEA6-4D5A-8DC7-8C2DE4F0A3CC}" destId="{ECEC419E-DBC6-44C1-9D5A-8C366A196619}" srcOrd="0" destOrd="0" presId="urn:microsoft.com/office/officeart/2005/8/layout/vList2"/>
    <dgm:cxn modelId="{701D362A-22D7-429E-A3C5-6267CEF65A95}" srcId="{3329A110-54DF-4CED-8A8A-47DFF289DE07}" destId="{DD404973-D0D5-46DD-B795-C90AA02149C8}" srcOrd="3" destOrd="0" parTransId="{4F3FA2C4-13BA-478C-B1F2-DA3303A4ECA7}" sibTransId="{7B3DD03B-2133-479A-ACBF-FD4F81A1861B}"/>
    <dgm:cxn modelId="{581EE441-9716-4089-BBD3-5208E498E300}" type="presOf" srcId="{1D761FDB-82CC-41F9-AC0E-9BB805A3898B}" destId="{B349F33E-18B6-4E12-BB42-9A4A7E6D18D3}" srcOrd="0" destOrd="0" presId="urn:microsoft.com/office/officeart/2005/8/layout/vList2"/>
    <dgm:cxn modelId="{C3C3C298-02D6-4108-9D94-B0AF3310A724}" srcId="{3329A110-54DF-4CED-8A8A-47DFF289DE07}" destId="{1D761FDB-82CC-41F9-AC0E-9BB805A3898B}" srcOrd="4" destOrd="0" parTransId="{746E63E0-C5C0-4074-9207-1B0DD3F0F250}" sibTransId="{E265C284-2581-4AA6-8BBF-DAF1782216CC}"/>
    <dgm:cxn modelId="{3026674A-76FB-4077-A7C0-25EB55D59DE8}" srcId="{3329A110-54DF-4CED-8A8A-47DFF289DE07}" destId="{3BF6A01D-5DA7-49BA-AC5E-24A82313CEF3}" srcOrd="5" destOrd="0" parTransId="{B0448AEA-6613-40EA-96E3-D3D2430C5820}" sibTransId="{729B4C00-08E3-4F76-9126-CF634A076D1D}"/>
    <dgm:cxn modelId="{A4A131BC-31DC-44A7-8677-CE7E87EDCBE2}" type="presOf" srcId="{3BF6A01D-5DA7-49BA-AC5E-24A82313CEF3}" destId="{9D451FCE-2891-44C1-B72B-8DD43410D912}" srcOrd="0" destOrd="0" presId="urn:microsoft.com/office/officeart/2005/8/layout/vList2"/>
    <dgm:cxn modelId="{C3DA4045-78E6-436E-A39F-A70724CBA55F}" type="presOf" srcId="{01784847-3558-45B0-9893-1DE9A8CBFB3D}" destId="{30AC7C50-9F80-4511-B295-00E67AAD37DA}" srcOrd="0" destOrd="0" presId="urn:microsoft.com/office/officeart/2005/8/layout/vList2"/>
    <dgm:cxn modelId="{0AD84F5A-1B1F-4A3D-B3ED-200E698D115A}" type="presOf" srcId="{90A1BE92-8F9C-4F73-9565-69FDAFD4BBC9}" destId="{EEDC595D-D45F-4B1C-A527-FBE1F61DE4DF}" srcOrd="0" destOrd="0" presId="urn:microsoft.com/office/officeart/2005/8/layout/vList2"/>
    <dgm:cxn modelId="{11756923-34DF-44C3-A66C-D6AE74843763}" srcId="{3329A110-54DF-4CED-8A8A-47DFF289DE07}" destId="{01784847-3558-45B0-9893-1DE9A8CBFB3D}" srcOrd="6" destOrd="0" parTransId="{34002252-5CA9-49EB-BB19-D849AB01AAC0}" sibTransId="{A399898A-519F-4DD7-BE66-D962EBC26257}"/>
    <dgm:cxn modelId="{15C13330-1F84-4799-8229-60BAB2C1A2B0}" type="presOf" srcId="{CD12B8AE-1837-4D72-95ED-7AA057239A95}" destId="{83219252-53AA-43FD-9492-59DFE75BC63E}" srcOrd="0" destOrd="0" presId="urn:microsoft.com/office/officeart/2005/8/layout/vList2"/>
    <dgm:cxn modelId="{59C2494D-C22B-40DA-B1B7-DCBC8A99A394}" srcId="{3329A110-54DF-4CED-8A8A-47DFF289DE07}" destId="{CD12B8AE-1837-4D72-95ED-7AA057239A95}" srcOrd="1" destOrd="0" parTransId="{4994CC2C-B80B-4265-96C3-E2AD134F7F38}" sibTransId="{DA2360AC-5F7D-4313-8033-EB1A94FEDE0D}"/>
    <dgm:cxn modelId="{9679EC6C-4206-4307-9614-887BE97679A9}" type="presOf" srcId="{DD404973-D0D5-46DD-B795-C90AA02149C8}" destId="{BACD1779-BD5A-4407-A6AB-E884974A491E}" srcOrd="0" destOrd="0" presId="urn:microsoft.com/office/officeart/2005/8/layout/vList2"/>
    <dgm:cxn modelId="{A7A98DD1-AD5F-4871-A36E-B1B5493EBB5B}" type="presOf" srcId="{3329A110-54DF-4CED-8A8A-47DFF289DE07}" destId="{B34E4B86-E044-40B7-883D-20F4BC9FC3B1}" srcOrd="0" destOrd="0" presId="urn:microsoft.com/office/officeart/2005/8/layout/vList2"/>
    <dgm:cxn modelId="{EDB02999-3B2F-478E-A19C-FE9DCE3B5C13}" type="presParOf" srcId="{B34E4B86-E044-40B7-883D-20F4BC9FC3B1}" destId="{ECEC419E-DBC6-44C1-9D5A-8C366A196619}" srcOrd="0" destOrd="0" presId="urn:microsoft.com/office/officeart/2005/8/layout/vList2"/>
    <dgm:cxn modelId="{DFB2C1A4-D5E3-47BF-B333-5DE03DD7B06C}" type="presParOf" srcId="{B34E4B86-E044-40B7-883D-20F4BC9FC3B1}" destId="{2F07261C-4EE9-405A-97A9-0E9F8A31D733}" srcOrd="1" destOrd="0" presId="urn:microsoft.com/office/officeart/2005/8/layout/vList2"/>
    <dgm:cxn modelId="{69CC9B9B-F1BD-47DE-98E1-1361A0F66998}" type="presParOf" srcId="{B34E4B86-E044-40B7-883D-20F4BC9FC3B1}" destId="{83219252-53AA-43FD-9492-59DFE75BC63E}" srcOrd="2" destOrd="0" presId="urn:microsoft.com/office/officeart/2005/8/layout/vList2"/>
    <dgm:cxn modelId="{748A5D9E-033D-428A-A6FD-E88E066E7ACE}" type="presParOf" srcId="{B34E4B86-E044-40B7-883D-20F4BC9FC3B1}" destId="{E55D933E-DA53-4ABB-80DC-84EEE3702E9E}" srcOrd="3" destOrd="0" presId="urn:microsoft.com/office/officeart/2005/8/layout/vList2"/>
    <dgm:cxn modelId="{47C590C6-338E-4FBA-93BA-152389C8642E}" type="presParOf" srcId="{B34E4B86-E044-40B7-883D-20F4BC9FC3B1}" destId="{EEDC595D-D45F-4B1C-A527-FBE1F61DE4DF}" srcOrd="4" destOrd="0" presId="urn:microsoft.com/office/officeart/2005/8/layout/vList2"/>
    <dgm:cxn modelId="{AA62784B-4B3B-4F99-953F-60ABC2D96ED7}" type="presParOf" srcId="{B34E4B86-E044-40B7-883D-20F4BC9FC3B1}" destId="{BB1AFA68-326E-4A29-BA2F-8B1F84F39885}" srcOrd="5" destOrd="0" presId="urn:microsoft.com/office/officeart/2005/8/layout/vList2"/>
    <dgm:cxn modelId="{1AF0272C-2085-4224-8C20-4DB58BBE473B}" type="presParOf" srcId="{B34E4B86-E044-40B7-883D-20F4BC9FC3B1}" destId="{BACD1779-BD5A-4407-A6AB-E884974A491E}" srcOrd="6" destOrd="0" presId="urn:microsoft.com/office/officeart/2005/8/layout/vList2"/>
    <dgm:cxn modelId="{B3EF99E9-0505-48E0-A9B6-E6D17201EF3D}" type="presParOf" srcId="{B34E4B86-E044-40B7-883D-20F4BC9FC3B1}" destId="{986A7218-9A7B-4910-BB83-86942604E362}" srcOrd="7" destOrd="0" presId="urn:microsoft.com/office/officeart/2005/8/layout/vList2"/>
    <dgm:cxn modelId="{C91CD746-2BDF-47AA-8C5E-0B4F9C9E114D}" type="presParOf" srcId="{B34E4B86-E044-40B7-883D-20F4BC9FC3B1}" destId="{B349F33E-18B6-4E12-BB42-9A4A7E6D18D3}" srcOrd="8" destOrd="0" presId="urn:microsoft.com/office/officeart/2005/8/layout/vList2"/>
    <dgm:cxn modelId="{B0B93A9F-02E1-4FD8-9B01-F4762FF6B4B4}" type="presParOf" srcId="{B34E4B86-E044-40B7-883D-20F4BC9FC3B1}" destId="{62052E46-A9EA-41E5-A1A7-FBFDB0F581B2}" srcOrd="9" destOrd="0" presId="urn:microsoft.com/office/officeart/2005/8/layout/vList2"/>
    <dgm:cxn modelId="{07440FCA-B40C-4C93-BB9E-C91386731133}" type="presParOf" srcId="{B34E4B86-E044-40B7-883D-20F4BC9FC3B1}" destId="{9D451FCE-2891-44C1-B72B-8DD43410D912}" srcOrd="10" destOrd="0" presId="urn:microsoft.com/office/officeart/2005/8/layout/vList2"/>
    <dgm:cxn modelId="{7AE326BF-93E1-42A7-ACE6-FE33A0D4483F}" type="presParOf" srcId="{B34E4B86-E044-40B7-883D-20F4BC9FC3B1}" destId="{586FA6E2-9AA7-4945-A0EF-D1C607B755B6}" srcOrd="11" destOrd="0" presId="urn:microsoft.com/office/officeart/2005/8/layout/vList2"/>
    <dgm:cxn modelId="{4E17E975-5A43-4E9F-B09D-D962F0364735}" type="presParOf" srcId="{B34E4B86-E044-40B7-883D-20F4BC9FC3B1}" destId="{30AC7C50-9F80-4511-B295-00E67AAD37D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3E7842-B984-4705-8027-92F24DE3C2F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1DD646F-E27C-479E-A17B-E5D0CC87DD23}">
      <dgm:prSet/>
      <dgm:spPr/>
      <dgm:t>
        <a:bodyPr/>
        <a:lstStyle/>
        <a:p>
          <a:pPr algn="l" rtl="0"/>
          <a:r>
            <a:rPr lang="cs-CZ" b="0" dirty="0">
              <a:latin typeface="Arial" panose="020B0604020202020204" pitchFamily="34" charset="0"/>
              <a:cs typeface="Arial" panose="020B0604020202020204" pitchFamily="34" charset="0"/>
            </a:rPr>
            <a:t>Na zákazníky je zapotřebí nahlížet jako na zdroj  flexibility pro elektrickou soustavu. </a:t>
          </a:r>
        </a:p>
      </dgm:t>
    </dgm:pt>
    <dgm:pt modelId="{88A743E2-D20A-45A4-A4BF-5C27DACC8E45}" type="parTrans" cxnId="{4C46FA46-5AB3-407C-A48E-55895393FDBC}">
      <dgm:prSet/>
      <dgm:spPr/>
      <dgm:t>
        <a:bodyPr/>
        <a:lstStyle/>
        <a:p>
          <a:endParaRPr lang="cs-CZ"/>
        </a:p>
      </dgm:t>
    </dgm:pt>
    <dgm:pt modelId="{23BB98B3-0E56-4DF5-B3BC-FF87EC5AF2DB}" type="sibTrans" cxnId="{4C46FA46-5AB3-407C-A48E-55895393FDBC}">
      <dgm:prSet/>
      <dgm:spPr/>
      <dgm:t>
        <a:bodyPr/>
        <a:lstStyle/>
        <a:p>
          <a:endParaRPr lang="cs-CZ"/>
        </a:p>
      </dgm:t>
    </dgm:pt>
    <dgm:pt modelId="{03FF2792-8D87-4E16-AE9E-893DDFA8BE08}">
      <dgm:prSet/>
      <dgm:spPr/>
      <dgm:t>
        <a:bodyPr/>
        <a:lstStyle/>
        <a:p>
          <a:pPr algn="l" rtl="0"/>
          <a:r>
            <a:rPr lang="cs-CZ" b="0" dirty="0">
              <a:latin typeface="Arial" panose="020B0604020202020204" pitchFamily="34" charset="0"/>
              <a:cs typeface="Arial" panose="020B0604020202020204" pitchFamily="34" charset="0"/>
            </a:rPr>
            <a:t>Nutná je jejich podpora, aby se stali aktivními poskytovateli služeb.</a:t>
          </a:r>
        </a:p>
      </dgm:t>
    </dgm:pt>
    <dgm:pt modelId="{14531080-87C8-4C38-B633-E41104B5454B}" type="parTrans" cxnId="{F2E65477-6A2E-4239-898D-0309B577A2C1}">
      <dgm:prSet/>
      <dgm:spPr/>
      <dgm:t>
        <a:bodyPr/>
        <a:lstStyle/>
        <a:p>
          <a:endParaRPr lang="cs-CZ"/>
        </a:p>
      </dgm:t>
    </dgm:pt>
    <dgm:pt modelId="{1C6ED186-E00C-4756-B039-374D66AAB795}" type="sibTrans" cxnId="{F2E65477-6A2E-4239-898D-0309B577A2C1}">
      <dgm:prSet/>
      <dgm:spPr/>
      <dgm:t>
        <a:bodyPr/>
        <a:lstStyle/>
        <a:p>
          <a:endParaRPr lang="cs-CZ"/>
        </a:p>
      </dgm:t>
    </dgm:pt>
    <dgm:pt modelId="{6B4DDA42-4978-489D-95A0-6FF4666B251B}">
      <dgm:prSet/>
      <dgm:spPr/>
      <dgm:t>
        <a:bodyPr/>
        <a:lstStyle/>
        <a:p>
          <a:pPr algn="l" rtl="0"/>
          <a:r>
            <a:rPr lang="cs-CZ" b="0" dirty="0">
              <a:latin typeface="Arial" panose="020B0604020202020204" pitchFamily="34" charset="0"/>
              <a:cs typeface="Arial" panose="020B0604020202020204" pitchFamily="34" charset="0"/>
            </a:rPr>
            <a:t>Potřeba tvorby nových smluvních vztahů potřebných pro zavedení služeb, které budou reflektovat technické možnosti, rozdílné potřeby odběratelů a jejich vůli podílet se na DSR</a:t>
          </a:r>
        </a:p>
      </dgm:t>
    </dgm:pt>
    <dgm:pt modelId="{6D044361-3282-4188-ADC5-C5ABB859BE71}" type="parTrans" cxnId="{AD89E392-D5AB-47E3-95D5-CFA6C1D9089C}">
      <dgm:prSet/>
      <dgm:spPr/>
      <dgm:t>
        <a:bodyPr/>
        <a:lstStyle/>
        <a:p>
          <a:endParaRPr lang="cs-CZ"/>
        </a:p>
      </dgm:t>
    </dgm:pt>
    <dgm:pt modelId="{F36EFB65-8C02-4899-B214-34DBB018A69B}" type="sibTrans" cxnId="{AD89E392-D5AB-47E3-95D5-CFA6C1D9089C}">
      <dgm:prSet/>
      <dgm:spPr/>
      <dgm:t>
        <a:bodyPr/>
        <a:lstStyle/>
        <a:p>
          <a:endParaRPr lang="cs-CZ"/>
        </a:p>
      </dgm:t>
    </dgm:pt>
    <dgm:pt modelId="{77933F46-4112-4932-B7E6-52029DE69A98}" type="pres">
      <dgm:prSet presAssocID="{013E7842-B984-4705-8027-92F24DE3C2F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D9FD75-354C-4F69-BFA2-AF5D29ADD933}" type="pres">
      <dgm:prSet presAssocID="{C1DD646F-E27C-479E-A17B-E5D0CC87DD23}" presName="composite" presStyleCnt="0"/>
      <dgm:spPr/>
    </dgm:pt>
    <dgm:pt modelId="{6A7A0183-F797-431D-BCE2-D141848E5808}" type="pres">
      <dgm:prSet presAssocID="{C1DD646F-E27C-479E-A17B-E5D0CC87DD23}" presName="imgShp" presStyleLbl="fgImgPlace1" presStyleIdx="0" presStyleCnt="3" custLinFactX="-100000" custLinFactNeighborX="-139973" custLinFactNeighborY="-37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2FF40B-E066-4AFD-9472-D32A0769D84F}" type="pres">
      <dgm:prSet presAssocID="{C1DD646F-E27C-479E-A17B-E5D0CC87DD23}" presName="txShp" presStyleLbl="node1" presStyleIdx="0" presStyleCnt="3" custScaleX="90911" custScaleY="76198" custLinFactNeighborX="-18594" custLinFactNeighborY="-12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778FDE-DCB4-4908-A4A6-E20869677291}" type="pres">
      <dgm:prSet presAssocID="{23BB98B3-0E56-4DF5-B3BC-FF87EC5AF2DB}" presName="spacing" presStyleCnt="0"/>
      <dgm:spPr/>
    </dgm:pt>
    <dgm:pt modelId="{32FE6FB8-7A8C-4E55-A97B-4AC57CE14EC1}" type="pres">
      <dgm:prSet presAssocID="{03FF2792-8D87-4E16-AE9E-893DDFA8BE08}" presName="composite" presStyleCnt="0"/>
      <dgm:spPr/>
    </dgm:pt>
    <dgm:pt modelId="{5DE24E16-B91A-4C71-97CB-A1B10EF15E9A}" type="pres">
      <dgm:prSet presAssocID="{03FF2792-8D87-4E16-AE9E-893DDFA8BE08}" presName="imgShp" presStyleLbl="fgImgPlace1" presStyleIdx="1" presStyleCnt="3" custLinFactX="-100000" custLinFactNeighborX="-108117" custLinFactNeighborY="-3624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C31683A-8F2B-4EA5-B898-EAEE5C7FF1C8}" type="pres">
      <dgm:prSet presAssocID="{03FF2792-8D87-4E16-AE9E-893DDFA8BE08}" presName="txShp" presStyleLbl="node1" presStyleIdx="1" presStyleCnt="3" custScaleX="90318" custScaleY="73005" custLinFactNeighborX="-15275" custLinFactNeighborY="-440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B01ADC-8E1D-4CA2-8FAF-D21AC039FFB1}" type="pres">
      <dgm:prSet presAssocID="{1C6ED186-E00C-4756-B039-374D66AAB795}" presName="spacing" presStyleCnt="0"/>
      <dgm:spPr/>
    </dgm:pt>
    <dgm:pt modelId="{32F5AFDE-6496-4AD1-8C79-2A29C70DA3FB}" type="pres">
      <dgm:prSet presAssocID="{6B4DDA42-4978-489D-95A0-6FF4666B251B}" presName="composite" presStyleCnt="0"/>
      <dgm:spPr/>
    </dgm:pt>
    <dgm:pt modelId="{CFAF416F-55E1-402B-9090-5022ED09B62D}" type="pres">
      <dgm:prSet presAssocID="{6B4DDA42-4978-489D-95A0-6FF4666B251B}" presName="imgShp" presStyleLbl="fgImgPlace1" presStyleIdx="2" presStyleCnt="3" custLinFactX="-27585" custLinFactNeighborX="-100000" custLinFactNeighborY="-726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83278A1-62DC-48FC-99BE-70FF4FCBE8AF}" type="pres">
      <dgm:prSet presAssocID="{6B4DDA42-4978-489D-95A0-6FF4666B251B}" presName="txShp" presStyleLbl="node1" presStyleIdx="2" presStyleCnt="3" custScaleX="87702" custLinFactNeighborX="-11670" custLinFactNeighborY="-726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C46FA46-5AB3-407C-A48E-55895393FDBC}" srcId="{013E7842-B984-4705-8027-92F24DE3C2F4}" destId="{C1DD646F-E27C-479E-A17B-E5D0CC87DD23}" srcOrd="0" destOrd="0" parTransId="{88A743E2-D20A-45A4-A4BF-5C27DACC8E45}" sibTransId="{23BB98B3-0E56-4DF5-B3BC-FF87EC5AF2DB}"/>
    <dgm:cxn modelId="{C78CB923-D7D3-4AAC-833C-DB9F66084EEF}" type="presOf" srcId="{6B4DDA42-4978-489D-95A0-6FF4666B251B}" destId="{A83278A1-62DC-48FC-99BE-70FF4FCBE8AF}" srcOrd="0" destOrd="0" presId="urn:microsoft.com/office/officeart/2005/8/layout/vList3"/>
    <dgm:cxn modelId="{AD89E392-D5AB-47E3-95D5-CFA6C1D9089C}" srcId="{013E7842-B984-4705-8027-92F24DE3C2F4}" destId="{6B4DDA42-4978-489D-95A0-6FF4666B251B}" srcOrd="2" destOrd="0" parTransId="{6D044361-3282-4188-ADC5-C5ABB859BE71}" sibTransId="{F36EFB65-8C02-4899-B214-34DBB018A69B}"/>
    <dgm:cxn modelId="{33B58287-EAC4-4971-8035-C6B94103C6A2}" type="presOf" srcId="{03FF2792-8D87-4E16-AE9E-893DDFA8BE08}" destId="{FC31683A-8F2B-4EA5-B898-EAEE5C7FF1C8}" srcOrd="0" destOrd="0" presId="urn:microsoft.com/office/officeart/2005/8/layout/vList3"/>
    <dgm:cxn modelId="{F2E65477-6A2E-4239-898D-0309B577A2C1}" srcId="{013E7842-B984-4705-8027-92F24DE3C2F4}" destId="{03FF2792-8D87-4E16-AE9E-893DDFA8BE08}" srcOrd="1" destOrd="0" parTransId="{14531080-87C8-4C38-B633-E41104B5454B}" sibTransId="{1C6ED186-E00C-4756-B039-374D66AAB795}"/>
    <dgm:cxn modelId="{97B00DB7-C846-4AE6-83A9-2CA1AEAD48B9}" type="presOf" srcId="{013E7842-B984-4705-8027-92F24DE3C2F4}" destId="{77933F46-4112-4932-B7E6-52029DE69A98}" srcOrd="0" destOrd="0" presId="urn:microsoft.com/office/officeart/2005/8/layout/vList3"/>
    <dgm:cxn modelId="{5EFF103C-5021-49BD-8DF3-2130850C05DF}" type="presOf" srcId="{C1DD646F-E27C-479E-A17B-E5D0CC87DD23}" destId="{912FF40B-E066-4AFD-9472-D32A0769D84F}" srcOrd="0" destOrd="0" presId="urn:microsoft.com/office/officeart/2005/8/layout/vList3"/>
    <dgm:cxn modelId="{CDA559C5-184C-4701-8496-03B2F7DF7926}" type="presParOf" srcId="{77933F46-4112-4932-B7E6-52029DE69A98}" destId="{CBD9FD75-354C-4F69-BFA2-AF5D29ADD933}" srcOrd="0" destOrd="0" presId="urn:microsoft.com/office/officeart/2005/8/layout/vList3"/>
    <dgm:cxn modelId="{FF5F034C-F6A6-4BBE-A19C-FD498A883C84}" type="presParOf" srcId="{CBD9FD75-354C-4F69-BFA2-AF5D29ADD933}" destId="{6A7A0183-F797-431D-BCE2-D141848E5808}" srcOrd="0" destOrd="0" presId="urn:microsoft.com/office/officeart/2005/8/layout/vList3"/>
    <dgm:cxn modelId="{7ED7C146-8C8A-4285-A186-3CB02F3042C0}" type="presParOf" srcId="{CBD9FD75-354C-4F69-BFA2-AF5D29ADD933}" destId="{912FF40B-E066-4AFD-9472-D32A0769D84F}" srcOrd="1" destOrd="0" presId="urn:microsoft.com/office/officeart/2005/8/layout/vList3"/>
    <dgm:cxn modelId="{371BF622-DCAE-4C88-8927-31DC6E171425}" type="presParOf" srcId="{77933F46-4112-4932-B7E6-52029DE69A98}" destId="{4C778FDE-DCB4-4908-A4A6-E20869677291}" srcOrd="1" destOrd="0" presId="urn:microsoft.com/office/officeart/2005/8/layout/vList3"/>
    <dgm:cxn modelId="{B50D7467-9CB3-475B-9B3F-200D19113164}" type="presParOf" srcId="{77933F46-4112-4932-B7E6-52029DE69A98}" destId="{32FE6FB8-7A8C-4E55-A97B-4AC57CE14EC1}" srcOrd="2" destOrd="0" presId="urn:microsoft.com/office/officeart/2005/8/layout/vList3"/>
    <dgm:cxn modelId="{375B28A1-D090-4771-B8F4-223F989299E6}" type="presParOf" srcId="{32FE6FB8-7A8C-4E55-A97B-4AC57CE14EC1}" destId="{5DE24E16-B91A-4C71-97CB-A1B10EF15E9A}" srcOrd="0" destOrd="0" presId="urn:microsoft.com/office/officeart/2005/8/layout/vList3"/>
    <dgm:cxn modelId="{C7E9A695-3A07-4C03-937B-1013300C9EF0}" type="presParOf" srcId="{32FE6FB8-7A8C-4E55-A97B-4AC57CE14EC1}" destId="{FC31683A-8F2B-4EA5-B898-EAEE5C7FF1C8}" srcOrd="1" destOrd="0" presId="urn:microsoft.com/office/officeart/2005/8/layout/vList3"/>
    <dgm:cxn modelId="{8C579987-8075-478E-B8B7-E53D16CC4C93}" type="presParOf" srcId="{77933F46-4112-4932-B7E6-52029DE69A98}" destId="{27B01ADC-8E1D-4CA2-8FAF-D21AC039FFB1}" srcOrd="3" destOrd="0" presId="urn:microsoft.com/office/officeart/2005/8/layout/vList3"/>
    <dgm:cxn modelId="{8FA32DD6-E2BB-4D05-9D47-03C1D119EC87}" type="presParOf" srcId="{77933F46-4112-4932-B7E6-52029DE69A98}" destId="{32F5AFDE-6496-4AD1-8C79-2A29C70DA3FB}" srcOrd="4" destOrd="0" presId="urn:microsoft.com/office/officeart/2005/8/layout/vList3"/>
    <dgm:cxn modelId="{22E1E0C8-89B9-4545-BED9-DE144FE4CAA5}" type="presParOf" srcId="{32F5AFDE-6496-4AD1-8C79-2A29C70DA3FB}" destId="{CFAF416F-55E1-402B-9090-5022ED09B62D}" srcOrd="0" destOrd="0" presId="urn:microsoft.com/office/officeart/2005/8/layout/vList3"/>
    <dgm:cxn modelId="{C33038F9-C423-4EEB-A63F-650AC70505CD}" type="presParOf" srcId="{32F5AFDE-6496-4AD1-8C79-2A29C70DA3FB}" destId="{A83278A1-62DC-48FC-99BE-70FF4FCBE8A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520CE0-9ED7-4BE4-A0FE-5BC8A773B2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D82DD8A-FCE3-4C68-BA2A-A29F65B97588}">
      <dgm:prSet custT="1"/>
      <dgm:spPr/>
      <dgm:t>
        <a:bodyPr/>
        <a:lstStyle/>
        <a:p>
          <a:pPr rtl="0"/>
          <a:r>
            <a:rPr lang="cs-CZ" sz="1400" b="1">
              <a:latin typeface="Arial" panose="020B0604020202020204" pitchFamily="34" charset="0"/>
              <a:cs typeface="Arial" panose="020B0604020202020204" pitchFamily="34" charset="0"/>
            </a:rPr>
            <a:t>Monitoring provozního stavu distribuční sítě</a:t>
          </a:r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EE38E-9585-4E7F-B924-0793B8EA6DFA}" type="parTrans" cxnId="{0C0BFAE8-DEC7-4656-BB71-27C38667F617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51C1C-A930-402C-B143-23867F80EBCD}" type="sibTrans" cxnId="{0C0BFAE8-DEC7-4656-BB71-27C38667F617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1EAF7-C510-4C9D-85CC-0BCB1FC87D44}">
      <dgm:prSet custT="1"/>
      <dgm:spPr/>
      <dgm:t>
        <a:bodyPr/>
        <a:lstStyle/>
        <a:p>
          <a:pPr rtl="0"/>
          <a:r>
            <a:rPr lang="cs-CZ" sz="1400" b="1">
              <a:latin typeface="Arial" panose="020B0604020202020204" pitchFamily="34" charset="0"/>
              <a:cs typeface="Arial" panose="020B0604020202020204" pitchFamily="34" charset="0"/>
            </a:rPr>
            <a:t>Změna procesů obsluhy a provozu distribuční sítě</a:t>
          </a:r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C2ED69-9AFB-4840-9AD3-8D018B6CB988}" type="parTrans" cxnId="{EAEEC633-723E-4546-9261-E77D1CD90275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4123F-FD65-4830-947E-BEFABB08865D}" type="sibTrans" cxnId="{EAEEC633-723E-4546-9261-E77D1CD90275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9537F-24DF-4941-99B1-931A705E31DC}">
      <dgm:prSet custT="1"/>
      <dgm:spPr/>
      <dgm:t>
        <a:bodyPr/>
        <a:lstStyle/>
        <a:p>
          <a:pPr rtl="0"/>
          <a:r>
            <a:rPr lang="cs-CZ" sz="1400" b="1">
              <a:latin typeface="Arial" panose="020B0604020202020204" pitchFamily="34" charset="0"/>
              <a:cs typeface="Arial" panose="020B0604020202020204" pitchFamily="34" charset="0"/>
            </a:rPr>
            <a:t>Vstupní data pro obnovu a údržbu sítě</a:t>
          </a:r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CE4312-F179-4DD8-BF9D-CAE1EFBE6487}" type="parTrans" cxnId="{A9D80E85-4634-465A-AE64-00B814861B72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598EA-0D02-47FA-ADF7-EE9D25EC9A26}" type="sibTrans" cxnId="{A9D80E85-4634-465A-AE64-00B814861B72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20AB7B-1545-4FC0-A2F3-9298D2572D06}">
      <dgm:prSet custT="1"/>
      <dgm:spPr/>
      <dgm:t>
        <a:bodyPr/>
        <a:lstStyle/>
        <a:p>
          <a:pPr rtl="0"/>
          <a:r>
            <a:rPr lang="cs-CZ" sz="1400" b="1">
              <a:latin typeface="Arial" panose="020B0604020202020204" pitchFamily="34" charset="0"/>
              <a:cs typeface="Arial" panose="020B0604020202020204" pitchFamily="34" charset="0"/>
            </a:rPr>
            <a:t>Lokální řízení distribuční sítě, řízení spotřeby, výroby</a:t>
          </a:r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0003B-A3FF-4F89-A0F1-9A417878EA87}" type="parTrans" cxnId="{291ED8C1-35CF-487E-A1EA-8BBF02B73E62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6F6BCB-EC48-4370-8F8C-47FF79744033}" type="sibTrans" cxnId="{291ED8C1-35CF-487E-A1EA-8BBF02B73E62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FBD051-F4EB-4A91-9FC7-7A8E335E1EF7}">
      <dgm:prSet custT="1"/>
      <dgm:spPr/>
      <dgm:t>
        <a:bodyPr/>
        <a:lstStyle/>
        <a:p>
          <a:pPr rtl="0"/>
          <a:r>
            <a:rPr lang="cs-CZ" sz="1400" b="1">
              <a:latin typeface="Arial" panose="020B0604020202020204" pitchFamily="34" charset="0"/>
              <a:cs typeface="Arial" panose="020B0604020202020204" pitchFamily="34" charset="0"/>
            </a:rPr>
            <a:t>Vstupní data pro technický dispečink VN, NN</a:t>
          </a:r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E22A8-C9E2-4409-BCB1-B3BEAEA6B870}" type="parTrans" cxnId="{2E02C863-DD42-4A65-82E8-EA4B9B7AAD72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466C0B-0092-478E-A0A5-E8961E7BC8ED}" type="sibTrans" cxnId="{2E02C863-DD42-4A65-82E8-EA4B9B7AAD72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7C1E58-DE40-4667-90BF-9552974EE469}">
      <dgm:prSet custT="1"/>
      <dgm:spPr/>
      <dgm:t>
        <a:bodyPr/>
        <a:lstStyle/>
        <a:p>
          <a:pPr rtl="0"/>
          <a:r>
            <a:rPr lang="cs-CZ" sz="1400" b="1">
              <a:latin typeface="Arial" panose="020B0604020202020204" pitchFamily="34" charset="0"/>
              <a:cs typeface="Arial" panose="020B0604020202020204" pitchFamily="34" charset="0"/>
            </a:rPr>
            <a:t>Bilance, predikce, technické ztráty</a:t>
          </a:r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6F3E5-692A-4DA6-89FF-DF0CE119A7F2}" type="parTrans" cxnId="{B5A2C28E-DFE2-4C24-817F-A93D6284429F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0E7F3-EE3A-4381-8F51-332C0AFC3D47}" type="sibTrans" cxnId="{B5A2C28E-DFE2-4C24-817F-A93D6284429F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2F994-0DFD-4730-BD2A-F495AAD80EC5}">
      <dgm:prSet custT="1"/>
      <dgm:spPr/>
      <dgm:t>
        <a:bodyPr/>
        <a:lstStyle/>
        <a:p>
          <a:pPr rtl="0"/>
          <a:r>
            <a:rPr lang="cs-CZ" sz="1400" b="1">
              <a:latin typeface="Arial" panose="020B0604020202020204" pitchFamily="34" charset="0"/>
              <a:cs typeface="Arial" panose="020B0604020202020204" pitchFamily="34" charset="0"/>
            </a:rPr>
            <a:t>Smart Grid, Smart City, Smart Home</a:t>
          </a:r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8CCF84-A80F-4B8D-8193-AB06DEA174FF}" type="parTrans" cxnId="{75544C28-E4A5-4367-B649-D7FD03CD3F86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657859-312C-4C3F-99CB-4D947D32E08D}" type="sibTrans" cxnId="{75544C28-E4A5-4367-B649-D7FD03CD3F86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B7F19-DC33-41B9-8785-A8C002A1FC67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6D946C-2B5E-44F6-A15B-CA20C2AC0C4F}" type="parTrans" cxnId="{BBBCC98B-9C70-4C5A-B54A-E771E116C75D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1E99C-4D30-4F6C-B47A-1B472CA650D5}" type="sibTrans" cxnId="{BBBCC98B-9C70-4C5A-B54A-E771E116C75D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D370F5-AAAD-43B1-9FB0-A298603F1BC8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158672-3547-42AC-BC30-0158F53E9D6B}" type="parTrans" cxnId="{231D6B3F-7559-458D-AE40-284C9EEA6E46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9C08-E503-47E2-A4AD-84FCEA3D0F3F}" type="sibTrans" cxnId="{231D6B3F-7559-458D-AE40-284C9EEA6E46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ABB03-1D8F-40D9-914C-5D7D9CCBB8C7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2A835C-ADD3-4D48-AF41-149827DF0930}" type="parTrans" cxnId="{C821E48C-EF5B-404E-8D7B-ED6DF0949AE2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B9810-988D-4272-B820-14AC41CE939E}" type="sibTrans" cxnId="{C821E48C-EF5B-404E-8D7B-ED6DF0949AE2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5DECF-DCF9-4D97-AB3D-6B124BEAE5D9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D0D4F4-E9C6-49E4-B492-8A91D21E6C7F}" type="parTrans" cxnId="{21CE6043-CDAA-4146-A3A0-D468367BC655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8FB9C1-F493-4089-82BE-DD9FFB843BCA}" type="sibTrans" cxnId="{21CE6043-CDAA-4146-A3A0-D468367BC655}">
      <dgm:prSet/>
      <dgm:spPr/>
      <dgm:t>
        <a:bodyPr/>
        <a:lstStyle/>
        <a:p>
          <a:endParaRPr lang="cs-CZ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2D097-C6FB-44CF-89FD-9DAC69BA30D2}" type="pres">
      <dgm:prSet presAssocID="{A9520CE0-9ED7-4BE4-A0FE-5BC8A773B2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0A22564-D044-48C8-9F63-D1CB3078053D}" type="pres">
      <dgm:prSet presAssocID="{1D82DD8A-FCE3-4C68-BA2A-A29F65B97588}" presName="circle1" presStyleLbl="node1" presStyleIdx="0" presStyleCnt="7"/>
      <dgm:spPr/>
    </dgm:pt>
    <dgm:pt modelId="{959F03BA-AD2B-4F7F-999D-F4479D357262}" type="pres">
      <dgm:prSet presAssocID="{1D82DD8A-FCE3-4C68-BA2A-A29F65B97588}" presName="space" presStyleCnt="0"/>
      <dgm:spPr/>
    </dgm:pt>
    <dgm:pt modelId="{AB8A2B54-8FEE-4E7E-AFF2-6CF0A2BE796C}" type="pres">
      <dgm:prSet presAssocID="{1D82DD8A-FCE3-4C68-BA2A-A29F65B97588}" presName="rect1" presStyleLbl="alignAcc1" presStyleIdx="0" presStyleCnt="7"/>
      <dgm:spPr/>
      <dgm:t>
        <a:bodyPr/>
        <a:lstStyle/>
        <a:p>
          <a:endParaRPr lang="cs-CZ"/>
        </a:p>
      </dgm:t>
    </dgm:pt>
    <dgm:pt modelId="{30B37DD9-BD5B-4E0C-84A7-9E799E15A3EE}" type="pres">
      <dgm:prSet presAssocID="{8ED1EAF7-C510-4C9D-85CC-0BCB1FC87D44}" presName="vertSpace2" presStyleLbl="node1" presStyleIdx="0" presStyleCnt="7"/>
      <dgm:spPr/>
    </dgm:pt>
    <dgm:pt modelId="{9B5AD57B-58CE-490A-8675-0D0D2114EF86}" type="pres">
      <dgm:prSet presAssocID="{8ED1EAF7-C510-4C9D-85CC-0BCB1FC87D44}" presName="circle2" presStyleLbl="node1" presStyleIdx="1" presStyleCnt="7"/>
      <dgm:spPr/>
    </dgm:pt>
    <dgm:pt modelId="{62EDE5C8-9011-4A26-9DDA-A410B1666D8A}" type="pres">
      <dgm:prSet presAssocID="{8ED1EAF7-C510-4C9D-85CC-0BCB1FC87D44}" presName="rect2" presStyleLbl="alignAcc1" presStyleIdx="1" presStyleCnt="7"/>
      <dgm:spPr/>
      <dgm:t>
        <a:bodyPr/>
        <a:lstStyle/>
        <a:p>
          <a:endParaRPr lang="cs-CZ"/>
        </a:p>
      </dgm:t>
    </dgm:pt>
    <dgm:pt modelId="{0DA514B8-EA65-404C-9B32-D08DDBD901E6}" type="pres">
      <dgm:prSet presAssocID="{F859537F-24DF-4941-99B1-931A705E31DC}" presName="vertSpace3" presStyleLbl="node1" presStyleIdx="1" presStyleCnt="7"/>
      <dgm:spPr/>
    </dgm:pt>
    <dgm:pt modelId="{8BA5BAAA-7B9F-489D-BABC-F24FE5F72A91}" type="pres">
      <dgm:prSet presAssocID="{F859537F-24DF-4941-99B1-931A705E31DC}" presName="circle3" presStyleLbl="node1" presStyleIdx="2" presStyleCnt="7"/>
      <dgm:spPr/>
    </dgm:pt>
    <dgm:pt modelId="{662D7F35-07F8-4DA5-B214-2048D7DA38E9}" type="pres">
      <dgm:prSet presAssocID="{F859537F-24DF-4941-99B1-931A705E31DC}" presName="rect3" presStyleLbl="alignAcc1" presStyleIdx="2" presStyleCnt="7"/>
      <dgm:spPr/>
      <dgm:t>
        <a:bodyPr/>
        <a:lstStyle/>
        <a:p>
          <a:endParaRPr lang="cs-CZ"/>
        </a:p>
      </dgm:t>
    </dgm:pt>
    <dgm:pt modelId="{20987FAA-B3E8-4FD1-AC25-553B99A37C72}" type="pres">
      <dgm:prSet presAssocID="{A820AB7B-1545-4FC0-A2F3-9298D2572D06}" presName="vertSpace4" presStyleLbl="node1" presStyleIdx="2" presStyleCnt="7"/>
      <dgm:spPr/>
    </dgm:pt>
    <dgm:pt modelId="{35160068-83FA-490E-BA83-3879B1FBBE8D}" type="pres">
      <dgm:prSet presAssocID="{A820AB7B-1545-4FC0-A2F3-9298D2572D06}" presName="circle4" presStyleLbl="node1" presStyleIdx="3" presStyleCnt="7"/>
      <dgm:spPr/>
    </dgm:pt>
    <dgm:pt modelId="{10B50F51-B2ED-4B9D-B2EE-49517FBB685A}" type="pres">
      <dgm:prSet presAssocID="{A820AB7B-1545-4FC0-A2F3-9298D2572D06}" presName="rect4" presStyleLbl="alignAcc1" presStyleIdx="3" presStyleCnt="7"/>
      <dgm:spPr/>
      <dgm:t>
        <a:bodyPr/>
        <a:lstStyle/>
        <a:p>
          <a:endParaRPr lang="cs-CZ"/>
        </a:p>
      </dgm:t>
    </dgm:pt>
    <dgm:pt modelId="{ABDA089A-249F-437B-9AE1-21360DEA4032}" type="pres">
      <dgm:prSet presAssocID="{0FFBD051-F4EB-4A91-9FC7-7A8E335E1EF7}" presName="vertSpace5" presStyleLbl="node1" presStyleIdx="3" presStyleCnt="7"/>
      <dgm:spPr/>
    </dgm:pt>
    <dgm:pt modelId="{CDAE7CED-184A-4598-AD11-B055C7A59E83}" type="pres">
      <dgm:prSet presAssocID="{0FFBD051-F4EB-4A91-9FC7-7A8E335E1EF7}" presName="circle5" presStyleLbl="node1" presStyleIdx="4" presStyleCnt="7"/>
      <dgm:spPr/>
    </dgm:pt>
    <dgm:pt modelId="{6AB05E97-23E5-4D29-BE6D-55757F174DF3}" type="pres">
      <dgm:prSet presAssocID="{0FFBD051-F4EB-4A91-9FC7-7A8E335E1EF7}" presName="rect5" presStyleLbl="alignAcc1" presStyleIdx="4" presStyleCnt="7"/>
      <dgm:spPr/>
      <dgm:t>
        <a:bodyPr/>
        <a:lstStyle/>
        <a:p>
          <a:endParaRPr lang="cs-CZ"/>
        </a:p>
      </dgm:t>
    </dgm:pt>
    <dgm:pt modelId="{60729A49-6ADB-4AF9-881D-92C9EFD887C6}" type="pres">
      <dgm:prSet presAssocID="{A67C1E58-DE40-4667-90BF-9552974EE469}" presName="vertSpace6" presStyleLbl="node1" presStyleIdx="4" presStyleCnt="7"/>
      <dgm:spPr/>
    </dgm:pt>
    <dgm:pt modelId="{E6281F12-180F-41A0-99B4-967798F23DEC}" type="pres">
      <dgm:prSet presAssocID="{A67C1E58-DE40-4667-90BF-9552974EE469}" presName="circle6" presStyleLbl="node1" presStyleIdx="5" presStyleCnt="7"/>
      <dgm:spPr/>
    </dgm:pt>
    <dgm:pt modelId="{C2F9E878-39A4-45A4-ACF5-36C6D716A2EC}" type="pres">
      <dgm:prSet presAssocID="{A67C1E58-DE40-4667-90BF-9552974EE469}" presName="rect6" presStyleLbl="alignAcc1" presStyleIdx="5" presStyleCnt="7"/>
      <dgm:spPr/>
      <dgm:t>
        <a:bodyPr/>
        <a:lstStyle/>
        <a:p>
          <a:endParaRPr lang="cs-CZ"/>
        </a:p>
      </dgm:t>
    </dgm:pt>
    <dgm:pt modelId="{4D71445D-7626-4319-A410-C123F8105B22}" type="pres">
      <dgm:prSet presAssocID="{1262F994-0DFD-4730-BD2A-F495AAD80EC5}" presName="vertSpace7" presStyleLbl="node1" presStyleIdx="5" presStyleCnt="7"/>
      <dgm:spPr/>
    </dgm:pt>
    <dgm:pt modelId="{E8BB3D91-303D-4F38-9CD1-03981074E748}" type="pres">
      <dgm:prSet presAssocID="{1262F994-0DFD-4730-BD2A-F495AAD80EC5}" presName="circle7" presStyleLbl="node1" presStyleIdx="6" presStyleCnt="7"/>
      <dgm:spPr/>
    </dgm:pt>
    <dgm:pt modelId="{D6932D7F-FD1A-463A-9090-A76496BCD05C}" type="pres">
      <dgm:prSet presAssocID="{1262F994-0DFD-4730-BD2A-F495AAD80EC5}" presName="rect7" presStyleLbl="alignAcc1" presStyleIdx="6" presStyleCnt="7" custLinFactNeighborX="6501" custLinFactNeighborY="-8427"/>
      <dgm:spPr/>
      <dgm:t>
        <a:bodyPr/>
        <a:lstStyle/>
        <a:p>
          <a:endParaRPr lang="cs-CZ"/>
        </a:p>
      </dgm:t>
    </dgm:pt>
    <dgm:pt modelId="{929E788B-C917-4F0C-8057-5221374D8BCB}" type="pres">
      <dgm:prSet presAssocID="{1D82DD8A-FCE3-4C68-BA2A-A29F65B97588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07B080-9C07-4F9C-84AD-2070B0A0DA83}" type="pres">
      <dgm:prSet presAssocID="{8ED1EAF7-C510-4C9D-85CC-0BCB1FC87D44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8506B6-7D4B-4A22-943A-B3A370E6429F}" type="pres">
      <dgm:prSet presAssocID="{F859537F-24DF-4941-99B1-931A705E31DC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4C8BD0-3DE3-4FBB-9497-5CF8F71CDF59}" type="pres">
      <dgm:prSet presAssocID="{A820AB7B-1545-4FC0-A2F3-9298D2572D06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477EBE-CBFA-42C8-B791-0114EFD5F56A}" type="pres">
      <dgm:prSet presAssocID="{0FFBD051-F4EB-4A91-9FC7-7A8E335E1EF7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806B5A-A3D2-41B3-AA0F-531CF0A47CB0}" type="pres">
      <dgm:prSet presAssocID="{A67C1E58-DE40-4667-90BF-9552974EE469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940439-E2A9-4C02-A00B-69F0D6F0A74A}" type="pres">
      <dgm:prSet presAssocID="{1262F994-0DFD-4730-BD2A-F495AAD80EC5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E4033D9-DCA1-49D7-93EA-A6979C0843A8}" type="presOf" srcId="{A9520CE0-9ED7-4BE4-A0FE-5BC8A773B253}" destId="{7932D097-C6FB-44CF-89FD-9DAC69BA30D2}" srcOrd="0" destOrd="0" presId="urn:microsoft.com/office/officeart/2005/8/layout/target3"/>
    <dgm:cxn modelId="{39184F76-2D6E-4172-8E58-490EFC9CA01F}" type="presOf" srcId="{A820AB7B-1545-4FC0-A2F3-9298D2572D06}" destId="{3D4C8BD0-3DE3-4FBB-9497-5CF8F71CDF59}" srcOrd="1" destOrd="0" presId="urn:microsoft.com/office/officeart/2005/8/layout/target3"/>
    <dgm:cxn modelId="{9E8E15ED-505D-4096-A53A-E8B29358A6A0}" type="presOf" srcId="{A67C1E58-DE40-4667-90BF-9552974EE469}" destId="{C2F9E878-39A4-45A4-ACF5-36C6D716A2EC}" srcOrd="0" destOrd="0" presId="urn:microsoft.com/office/officeart/2005/8/layout/target3"/>
    <dgm:cxn modelId="{08450BD8-7CDE-4043-B859-F8B13FDE3AAA}" type="presOf" srcId="{0FFBD051-F4EB-4A91-9FC7-7A8E335E1EF7}" destId="{6AB05E97-23E5-4D29-BE6D-55757F174DF3}" srcOrd="0" destOrd="0" presId="urn:microsoft.com/office/officeart/2005/8/layout/target3"/>
    <dgm:cxn modelId="{2E02C863-DD42-4A65-82E8-EA4B9B7AAD72}" srcId="{A9520CE0-9ED7-4BE4-A0FE-5BC8A773B253}" destId="{0FFBD051-F4EB-4A91-9FC7-7A8E335E1EF7}" srcOrd="4" destOrd="0" parTransId="{132E22A8-C9E2-4409-BCB1-B3BEAEA6B870}" sibTransId="{A6466C0B-0092-478E-A0A5-E8961E7BC8ED}"/>
    <dgm:cxn modelId="{B5A2C28E-DFE2-4C24-817F-A93D6284429F}" srcId="{A9520CE0-9ED7-4BE4-A0FE-5BC8A773B253}" destId="{A67C1E58-DE40-4667-90BF-9552974EE469}" srcOrd="5" destOrd="0" parTransId="{8756F3E5-692A-4DA6-89FF-DF0CE119A7F2}" sibTransId="{8540E7F3-EE3A-4381-8F51-332C0AFC3D47}"/>
    <dgm:cxn modelId="{9D878698-2DB9-429E-ACA8-909395F176ED}" type="presOf" srcId="{A67C1E58-DE40-4667-90BF-9552974EE469}" destId="{3E806B5A-A3D2-41B3-AA0F-531CF0A47CB0}" srcOrd="1" destOrd="0" presId="urn:microsoft.com/office/officeart/2005/8/layout/target3"/>
    <dgm:cxn modelId="{29B7004A-81E5-4A0F-B98F-E9DEFC7605BA}" type="presOf" srcId="{1262F994-0DFD-4730-BD2A-F495AAD80EC5}" destId="{78940439-E2A9-4C02-A00B-69F0D6F0A74A}" srcOrd="1" destOrd="0" presId="urn:microsoft.com/office/officeart/2005/8/layout/target3"/>
    <dgm:cxn modelId="{86CA1950-46E1-4DA7-AAC5-F30F841F65BD}" type="presOf" srcId="{1D82DD8A-FCE3-4C68-BA2A-A29F65B97588}" destId="{929E788B-C917-4F0C-8057-5221374D8BCB}" srcOrd="1" destOrd="0" presId="urn:microsoft.com/office/officeart/2005/8/layout/target3"/>
    <dgm:cxn modelId="{291ED8C1-35CF-487E-A1EA-8BBF02B73E62}" srcId="{A9520CE0-9ED7-4BE4-A0FE-5BC8A773B253}" destId="{A820AB7B-1545-4FC0-A2F3-9298D2572D06}" srcOrd="3" destOrd="0" parTransId="{2A10003B-A3FF-4F89-A0F1-9A417878EA87}" sibTransId="{6B6F6BCB-EC48-4370-8F8C-47FF79744033}"/>
    <dgm:cxn modelId="{33DEBE0D-C736-4A32-8129-CCCB737ADB71}" type="presOf" srcId="{8ED1EAF7-C510-4C9D-85CC-0BCB1FC87D44}" destId="{6507B080-9C07-4F9C-84AD-2070B0A0DA83}" srcOrd="1" destOrd="0" presId="urn:microsoft.com/office/officeart/2005/8/layout/target3"/>
    <dgm:cxn modelId="{4B2EE183-3CC3-4E23-B6F2-E3FEA4F91E50}" type="presOf" srcId="{F859537F-24DF-4941-99B1-931A705E31DC}" destId="{662D7F35-07F8-4DA5-B214-2048D7DA38E9}" srcOrd="0" destOrd="0" presId="urn:microsoft.com/office/officeart/2005/8/layout/target3"/>
    <dgm:cxn modelId="{6AA050FF-3B71-475B-BA29-11B30CCE46BB}" type="presOf" srcId="{1262F994-0DFD-4730-BD2A-F495AAD80EC5}" destId="{D6932D7F-FD1A-463A-9090-A76496BCD05C}" srcOrd="0" destOrd="0" presId="urn:microsoft.com/office/officeart/2005/8/layout/target3"/>
    <dgm:cxn modelId="{BBBCC98B-9C70-4C5A-B54A-E771E116C75D}" srcId="{A9520CE0-9ED7-4BE4-A0FE-5BC8A773B253}" destId="{387B7F19-DC33-41B9-8785-A8C002A1FC67}" srcOrd="7" destOrd="0" parTransId="{B86D946C-2B5E-44F6-A15B-CA20C2AC0C4F}" sibTransId="{4C51E99C-4D30-4F6C-B47A-1B472CA650D5}"/>
    <dgm:cxn modelId="{231D6B3F-7559-458D-AE40-284C9EEA6E46}" srcId="{A9520CE0-9ED7-4BE4-A0FE-5BC8A773B253}" destId="{87D370F5-AAAD-43B1-9FB0-A298603F1BC8}" srcOrd="8" destOrd="0" parTransId="{54158672-3547-42AC-BC30-0158F53E9D6B}" sibTransId="{67CB9C08-E503-47E2-A4AD-84FCEA3D0F3F}"/>
    <dgm:cxn modelId="{A9D80E85-4634-465A-AE64-00B814861B72}" srcId="{A9520CE0-9ED7-4BE4-A0FE-5BC8A773B253}" destId="{F859537F-24DF-4941-99B1-931A705E31DC}" srcOrd="2" destOrd="0" parTransId="{66CE4312-F179-4DD8-BF9D-CAE1EFBE6487}" sibTransId="{09D598EA-0D02-47FA-ADF7-EE9D25EC9A26}"/>
    <dgm:cxn modelId="{75544C28-E4A5-4367-B649-D7FD03CD3F86}" srcId="{A9520CE0-9ED7-4BE4-A0FE-5BC8A773B253}" destId="{1262F994-0DFD-4730-BD2A-F495AAD80EC5}" srcOrd="6" destOrd="0" parTransId="{BE8CCF84-A80F-4B8D-8193-AB06DEA174FF}" sibTransId="{87657859-312C-4C3F-99CB-4D947D32E08D}"/>
    <dgm:cxn modelId="{92422DF3-ABBE-4545-AF00-E31FB8A1D522}" type="presOf" srcId="{8ED1EAF7-C510-4C9D-85CC-0BCB1FC87D44}" destId="{62EDE5C8-9011-4A26-9DDA-A410B1666D8A}" srcOrd="0" destOrd="0" presId="urn:microsoft.com/office/officeart/2005/8/layout/target3"/>
    <dgm:cxn modelId="{21CE6043-CDAA-4146-A3A0-D468367BC655}" srcId="{A9520CE0-9ED7-4BE4-A0FE-5BC8A773B253}" destId="{A895DECF-DCF9-4D97-AB3D-6B124BEAE5D9}" srcOrd="10" destOrd="0" parTransId="{63D0D4F4-E9C6-49E4-B492-8A91D21E6C7F}" sibTransId="{B38FB9C1-F493-4089-82BE-DD9FFB843BCA}"/>
    <dgm:cxn modelId="{663AFAFE-F630-4E35-90D2-B10AAA82C49B}" type="presOf" srcId="{1D82DD8A-FCE3-4C68-BA2A-A29F65B97588}" destId="{AB8A2B54-8FEE-4E7E-AFF2-6CF0A2BE796C}" srcOrd="0" destOrd="0" presId="urn:microsoft.com/office/officeart/2005/8/layout/target3"/>
    <dgm:cxn modelId="{09765164-50F0-429A-865A-AC1DA9CD4A25}" type="presOf" srcId="{A820AB7B-1545-4FC0-A2F3-9298D2572D06}" destId="{10B50F51-B2ED-4B9D-B2EE-49517FBB685A}" srcOrd="0" destOrd="0" presId="urn:microsoft.com/office/officeart/2005/8/layout/target3"/>
    <dgm:cxn modelId="{A308DA5D-9AB6-4B44-8BC7-B1647D096142}" type="presOf" srcId="{F859537F-24DF-4941-99B1-931A705E31DC}" destId="{AB8506B6-7D4B-4A22-943A-B3A370E6429F}" srcOrd="1" destOrd="0" presId="urn:microsoft.com/office/officeart/2005/8/layout/target3"/>
    <dgm:cxn modelId="{C821E48C-EF5B-404E-8D7B-ED6DF0949AE2}" srcId="{A9520CE0-9ED7-4BE4-A0FE-5BC8A773B253}" destId="{D62ABB03-1D8F-40D9-914C-5D7D9CCBB8C7}" srcOrd="9" destOrd="0" parTransId="{CA2A835C-ADD3-4D48-AF41-149827DF0930}" sibTransId="{95CB9810-988D-4272-B820-14AC41CE939E}"/>
    <dgm:cxn modelId="{EAEEC633-723E-4546-9261-E77D1CD90275}" srcId="{A9520CE0-9ED7-4BE4-A0FE-5BC8A773B253}" destId="{8ED1EAF7-C510-4C9D-85CC-0BCB1FC87D44}" srcOrd="1" destOrd="0" parTransId="{18C2ED69-9AFB-4840-9AD3-8D018B6CB988}" sibTransId="{0CE4123F-FD65-4830-947E-BEFABB08865D}"/>
    <dgm:cxn modelId="{0C0BFAE8-DEC7-4656-BB71-27C38667F617}" srcId="{A9520CE0-9ED7-4BE4-A0FE-5BC8A773B253}" destId="{1D82DD8A-FCE3-4C68-BA2A-A29F65B97588}" srcOrd="0" destOrd="0" parTransId="{887EE38E-9585-4E7F-B924-0793B8EA6DFA}" sibTransId="{76951C1C-A930-402C-B143-23867F80EBCD}"/>
    <dgm:cxn modelId="{1AC4EEA3-1560-4B60-AF86-A5270AEEE54B}" type="presOf" srcId="{0FFBD051-F4EB-4A91-9FC7-7A8E335E1EF7}" destId="{57477EBE-CBFA-42C8-B791-0114EFD5F56A}" srcOrd="1" destOrd="0" presId="urn:microsoft.com/office/officeart/2005/8/layout/target3"/>
    <dgm:cxn modelId="{2D546BEE-3677-496B-A5AD-ADA00FF68B0F}" type="presParOf" srcId="{7932D097-C6FB-44CF-89FD-9DAC69BA30D2}" destId="{40A22564-D044-48C8-9F63-D1CB3078053D}" srcOrd="0" destOrd="0" presId="urn:microsoft.com/office/officeart/2005/8/layout/target3"/>
    <dgm:cxn modelId="{12C1A96A-EAD3-41E5-AB2B-6BCF24CD26E7}" type="presParOf" srcId="{7932D097-C6FB-44CF-89FD-9DAC69BA30D2}" destId="{959F03BA-AD2B-4F7F-999D-F4479D357262}" srcOrd="1" destOrd="0" presId="urn:microsoft.com/office/officeart/2005/8/layout/target3"/>
    <dgm:cxn modelId="{A401F3FD-39B6-4DC1-968F-49848DD98742}" type="presParOf" srcId="{7932D097-C6FB-44CF-89FD-9DAC69BA30D2}" destId="{AB8A2B54-8FEE-4E7E-AFF2-6CF0A2BE796C}" srcOrd="2" destOrd="0" presId="urn:microsoft.com/office/officeart/2005/8/layout/target3"/>
    <dgm:cxn modelId="{846E9A26-EA52-43E2-89F2-EC68551C2243}" type="presParOf" srcId="{7932D097-C6FB-44CF-89FD-9DAC69BA30D2}" destId="{30B37DD9-BD5B-4E0C-84A7-9E799E15A3EE}" srcOrd="3" destOrd="0" presId="urn:microsoft.com/office/officeart/2005/8/layout/target3"/>
    <dgm:cxn modelId="{27410BA8-839D-4074-8A93-212CC7E0EE01}" type="presParOf" srcId="{7932D097-C6FB-44CF-89FD-9DAC69BA30D2}" destId="{9B5AD57B-58CE-490A-8675-0D0D2114EF86}" srcOrd="4" destOrd="0" presId="urn:microsoft.com/office/officeart/2005/8/layout/target3"/>
    <dgm:cxn modelId="{85885C45-7BC5-44D5-9C38-10978C3CBCAA}" type="presParOf" srcId="{7932D097-C6FB-44CF-89FD-9DAC69BA30D2}" destId="{62EDE5C8-9011-4A26-9DDA-A410B1666D8A}" srcOrd="5" destOrd="0" presId="urn:microsoft.com/office/officeart/2005/8/layout/target3"/>
    <dgm:cxn modelId="{FC9829A9-1FAF-479B-9176-F7A720C19091}" type="presParOf" srcId="{7932D097-C6FB-44CF-89FD-9DAC69BA30D2}" destId="{0DA514B8-EA65-404C-9B32-D08DDBD901E6}" srcOrd="6" destOrd="0" presId="urn:microsoft.com/office/officeart/2005/8/layout/target3"/>
    <dgm:cxn modelId="{B2DC0BA8-13C4-46BA-A89C-2A6CC409E002}" type="presParOf" srcId="{7932D097-C6FB-44CF-89FD-9DAC69BA30D2}" destId="{8BA5BAAA-7B9F-489D-BABC-F24FE5F72A91}" srcOrd="7" destOrd="0" presId="urn:microsoft.com/office/officeart/2005/8/layout/target3"/>
    <dgm:cxn modelId="{B8C8DD6A-DCDD-4B93-851B-6AC03BF15977}" type="presParOf" srcId="{7932D097-C6FB-44CF-89FD-9DAC69BA30D2}" destId="{662D7F35-07F8-4DA5-B214-2048D7DA38E9}" srcOrd="8" destOrd="0" presId="urn:microsoft.com/office/officeart/2005/8/layout/target3"/>
    <dgm:cxn modelId="{FE8F849F-1B8D-4D1A-94F1-F3CFA95BF5E1}" type="presParOf" srcId="{7932D097-C6FB-44CF-89FD-9DAC69BA30D2}" destId="{20987FAA-B3E8-4FD1-AC25-553B99A37C72}" srcOrd="9" destOrd="0" presId="urn:microsoft.com/office/officeart/2005/8/layout/target3"/>
    <dgm:cxn modelId="{B187E25A-DE42-490C-B88A-93D903B88415}" type="presParOf" srcId="{7932D097-C6FB-44CF-89FD-9DAC69BA30D2}" destId="{35160068-83FA-490E-BA83-3879B1FBBE8D}" srcOrd="10" destOrd="0" presId="urn:microsoft.com/office/officeart/2005/8/layout/target3"/>
    <dgm:cxn modelId="{526BE0B8-5911-490A-808B-1B28C6CA7383}" type="presParOf" srcId="{7932D097-C6FB-44CF-89FD-9DAC69BA30D2}" destId="{10B50F51-B2ED-4B9D-B2EE-49517FBB685A}" srcOrd="11" destOrd="0" presId="urn:microsoft.com/office/officeart/2005/8/layout/target3"/>
    <dgm:cxn modelId="{356747B5-5B88-4E7A-82CC-892193058F63}" type="presParOf" srcId="{7932D097-C6FB-44CF-89FD-9DAC69BA30D2}" destId="{ABDA089A-249F-437B-9AE1-21360DEA4032}" srcOrd="12" destOrd="0" presId="urn:microsoft.com/office/officeart/2005/8/layout/target3"/>
    <dgm:cxn modelId="{116446D1-1811-40B6-AF70-24A2446C8F11}" type="presParOf" srcId="{7932D097-C6FB-44CF-89FD-9DAC69BA30D2}" destId="{CDAE7CED-184A-4598-AD11-B055C7A59E83}" srcOrd="13" destOrd="0" presId="urn:microsoft.com/office/officeart/2005/8/layout/target3"/>
    <dgm:cxn modelId="{5D00ECDF-489C-4A13-9974-774F8D59BBFA}" type="presParOf" srcId="{7932D097-C6FB-44CF-89FD-9DAC69BA30D2}" destId="{6AB05E97-23E5-4D29-BE6D-55757F174DF3}" srcOrd="14" destOrd="0" presId="urn:microsoft.com/office/officeart/2005/8/layout/target3"/>
    <dgm:cxn modelId="{FB934712-865B-412C-A11E-FD62B23D9836}" type="presParOf" srcId="{7932D097-C6FB-44CF-89FD-9DAC69BA30D2}" destId="{60729A49-6ADB-4AF9-881D-92C9EFD887C6}" srcOrd="15" destOrd="0" presId="urn:microsoft.com/office/officeart/2005/8/layout/target3"/>
    <dgm:cxn modelId="{C6B1B775-4E70-485C-883F-EC815D52E45E}" type="presParOf" srcId="{7932D097-C6FB-44CF-89FD-9DAC69BA30D2}" destId="{E6281F12-180F-41A0-99B4-967798F23DEC}" srcOrd="16" destOrd="0" presId="urn:microsoft.com/office/officeart/2005/8/layout/target3"/>
    <dgm:cxn modelId="{AF097D0C-4DFB-4D3F-AD02-8FE25FCA970A}" type="presParOf" srcId="{7932D097-C6FB-44CF-89FD-9DAC69BA30D2}" destId="{C2F9E878-39A4-45A4-ACF5-36C6D716A2EC}" srcOrd="17" destOrd="0" presId="urn:microsoft.com/office/officeart/2005/8/layout/target3"/>
    <dgm:cxn modelId="{84E91269-7E2B-474F-BE88-88F429CE629E}" type="presParOf" srcId="{7932D097-C6FB-44CF-89FD-9DAC69BA30D2}" destId="{4D71445D-7626-4319-A410-C123F8105B22}" srcOrd="18" destOrd="0" presId="urn:microsoft.com/office/officeart/2005/8/layout/target3"/>
    <dgm:cxn modelId="{006A19AC-D236-4FFB-8BFA-881A0D3D72D0}" type="presParOf" srcId="{7932D097-C6FB-44CF-89FD-9DAC69BA30D2}" destId="{E8BB3D91-303D-4F38-9CD1-03981074E748}" srcOrd="19" destOrd="0" presId="urn:microsoft.com/office/officeart/2005/8/layout/target3"/>
    <dgm:cxn modelId="{7D67BC76-01C3-40B2-8473-01D6E7B73F14}" type="presParOf" srcId="{7932D097-C6FB-44CF-89FD-9DAC69BA30D2}" destId="{D6932D7F-FD1A-463A-9090-A76496BCD05C}" srcOrd="20" destOrd="0" presId="urn:microsoft.com/office/officeart/2005/8/layout/target3"/>
    <dgm:cxn modelId="{5391A26F-903A-482B-9C43-62A5D95E459A}" type="presParOf" srcId="{7932D097-C6FB-44CF-89FD-9DAC69BA30D2}" destId="{929E788B-C917-4F0C-8057-5221374D8BCB}" srcOrd="21" destOrd="0" presId="urn:microsoft.com/office/officeart/2005/8/layout/target3"/>
    <dgm:cxn modelId="{2AA0E87E-42C3-4D5A-A4C9-A1AD49998271}" type="presParOf" srcId="{7932D097-C6FB-44CF-89FD-9DAC69BA30D2}" destId="{6507B080-9C07-4F9C-84AD-2070B0A0DA83}" srcOrd="22" destOrd="0" presId="urn:microsoft.com/office/officeart/2005/8/layout/target3"/>
    <dgm:cxn modelId="{C4E61DFE-119D-4568-9D99-EA4A55BE9C51}" type="presParOf" srcId="{7932D097-C6FB-44CF-89FD-9DAC69BA30D2}" destId="{AB8506B6-7D4B-4A22-943A-B3A370E6429F}" srcOrd="23" destOrd="0" presId="urn:microsoft.com/office/officeart/2005/8/layout/target3"/>
    <dgm:cxn modelId="{F69A02F9-5564-4571-8EB2-427005E07BD5}" type="presParOf" srcId="{7932D097-C6FB-44CF-89FD-9DAC69BA30D2}" destId="{3D4C8BD0-3DE3-4FBB-9497-5CF8F71CDF59}" srcOrd="24" destOrd="0" presId="urn:microsoft.com/office/officeart/2005/8/layout/target3"/>
    <dgm:cxn modelId="{667CAE41-F865-48A3-AAF5-4902337F1089}" type="presParOf" srcId="{7932D097-C6FB-44CF-89FD-9DAC69BA30D2}" destId="{57477EBE-CBFA-42C8-B791-0114EFD5F56A}" srcOrd="25" destOrd="0" presId="urn:microsoft.com/office/officeart/2005/8/layout/target3"/>
    <dgm:cxn modelId="{333E5258-FA53-4336-9756-FB028BAB5128}" type="presParOf" srcId="{7932D097-C6FB-44CF-89FD-9DAC69BA30D2}" destId="{3E806B5A-A3D2-41B3-AA0F-531CF0A47CB0}" srcOrd="26" destOrd="0" presId="urn:microsoft.com/office/officeart/2005/8/layout/target3"/>
    <dgm:cxn modelId="{4E527E34-0AB1-483E-80E3-A2E334D9C809}" type="presParOf" srcId="{7932D097-C6FB-44CF-89FD-9DAC69BA30D2}" destId="{78940439-E2A9-4C02-A00B-69F0D6F0A74A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8F0C6B-3341-4B0B-851C-A0EDF39F7E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AEC813E-FD19-49AB-A148-FEBA0CD4D8EA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cs-CZ" sz="1800" b="1" dirty="0"/>
            <a:t>Rozvoj elektroenergetiky – oživení, nárůst spotřeby elektrické energie</a:t>
          </a:r>
        </a:p>
      </dgm:t>
    </dgm:pt>
    <dgm:pt modelId="{1FEE5B78-F2A3-402E-A5D9-5DBD164957D7}" type="parTrans" cxnId="{9933EC32-AD45-48A6-962A-978620EF132D}">
      <dgm:prSet/>
      <dgm:spPr/>
      <dgm:t>
        <a:bodyPr/>
        <a:lstStyle/>
        <a:p>
          <a:endParaRPr lang="cs-CZ"/>
        </a:p>
      </dgm:t>
    </dgm:pt>
    <dgm:pt modelId="{6B150DB4-65C4-4832-9F32-AF8044F2EA39}" type="sibTrans" cxnId="{9933EC32-AD45-48A6-962A-978620EF132D}">
      <dgm:prSet/>
      <dgm:spPr/>
      <dgm:t>
        <a:bodyPr/>
        <a:lstStyle/>
        <a:p>
          <a:endParaRPr lang="cs-CZ"/>
        </a:p>
      </dgm:t>
    </dgm:pt>
    <dgm:pt modelId="{1D5E7B2C-4347-4763-9205-6E91FC8639DB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cs-CZ" sz="1800" b="1" dirty="0"/>
            <a:t>Ekologický provoz – osobní doprava, veřejné dopravní systémy, ..</a:t>
          </a:r>
        </a:p>
      </dgm:t>
    </dgm:pt>
    <dgm:pt modelId="{C4D7C7D0-3447-41AF-9319-C3881BFF137A}" type="parTrans" cxnId="{7CA8AB31-FAB2-4792-B1A4-AFF0BBFFA500}">
      <dgm:prSet/>
      <dgm:spPr/>
      <dgm:t>
        <a:bodyPr/>
        <a:lstStyle/>
        <a:p>
          <a:endParaRPr lang="cs-CZ"/>
        </a:p>
      </dgm:t>
    </dgm:pt>
    <dgm:pt modelId="{CDCEDC3D-D05B-4BFD-9386-AACA6B0A2C2C}" type="sibTrans" cxnId="{7CA8AB31-FAB2-4792-B1A4-AFF0BBFFA500}">
      <dgm:prSet/>
      <dgm:spPr/>
      <dgm:t>
        <a:bodyPr/>
        <a:lstStyle/>
        <a:p>
          <a:endParaRPr lang="cs-CZ"/>
        </a:p>
      </dgm:t>
    </dgm:pt>
    <dgm:pt modelId="{274E588F-4EBC-49AE-B7E9-F4F1A76014C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s-CZ" sz="1800" b="1" dirty="0"/>
            <a:t>Nerovnoměrné rozložení elektromobility v lokalitách</a:t>
          </a:r>
        </a:p>
      </dgm:t>
    </dgm:pt>
    <dgm:pt modelId="{BDA9513D-1E29-47AF-A219-60C90C7D3B7F}" type="parTrans" cxnId="{A7328160-CA69-483D-8AEB-B9625299C7E2}">
      <dgm:prSet/>
      <dgm:spPr/>
      <dgm:t>
        <a:bodyPr/>
        <a:lstStyle/>
        <a:p>
          <a:endParaRPr lang="cs-CZ"/>
        </a:p>
      </dgm:t>
    </dgm:pt>
    <dgm:pt modelId="{238E9321-79FE-490B-B190-A426E86285EC}" type="sibTrans" cxnId="{A7328160-CA69-483D-8AEB-B9625299C7E2}">
      <dgm:prSet/>
      <dgm:spPr/>
      <dgm:t>
        <a:bodyPr/>
        <a:lstStyle/>
        <a:p>
          <a:endParaRPr lang="cs-CZ"/>
        </a:p>
      </dgm:t>
    </dgm:pt>
    <dgm:pt modelId="{B045719D-86A2-46D4-9E72-C1E32F117EF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s-CZ" sz="1800" b="1" dirty="0"/>
            <a:t>Vysoký soudobý příkon v domácnostech</a:t>
          </a:r>
        </a:p>
      </dgm:t>
    </dgm:pt>
    <dgm:pt modelId="{4E366CCD-734A-4927-9FF6-CAE60A19AAD8}" type="parTrans" cxnId="{7F7A5F1B-26C6-4929-80BA-25E2C5E24F52}">
      <dgm:prSet/>
      <dgm:spPr/>
      <dgm:t>
        <a:bodyPr/>
        <a:lstStyle/>
        <a:p>
          <a:endParaRPr lang="cs-CZ"/>
        </a:p>
      </dgm:t>
    </dgm:pt>
    <dgm:pt modelId="{C5E63DC8-BDD4-4D35-9882-81DC16C7A085}" type="sibTrans" cxnId="{7F7A5F1B-26C6-4929-80BA-25E2C5E24F52}">
      <dgm:prSet/>
      <dgm:spPr/>
      <dgm:t>
        <a:bodyPr/>
        <a:lstStyle/>
        <a:p>
          <a:endParaRPr lang="cs-CZ"/>
        </a:p>
      </dgm:t>
    </dgm:pt>
    <dgm:pt modelId="{28A5F936-924A-4702-A98F-A3E4A7B371B6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cs-CZ" sz="1800" b="1" dirty="0"/>
            <a:t>Problém připojování </a:t>
          </a:r>
          <a:r>
            <a:rPr lang="cs-CZ" sz="1800" b="1" dirty="0" err="1"/>
            <a:t>rychlonabíjecích</a:t>
          </a:r>
          <a:r>
            <a:rPr lang="cs-CZ" sz="1800" b="1" dirty="0"/>
            <a:t> stanic – vysoká proudová zátěž</a:t>
          </a:r>
        </a:p>
      </dgm:t>
    </dgm:pt>
    <dgm:pt modelId="{844BABB0-84CD-4C57-8BC9-208BEBC239D1}" type="parTrans" cxnId="{0D9F6F7A-29F4-4C3E-8629-21428C87DF60}">
      <dgm:prSet/>
      <dgm:spPr/>
      <dgm:t>
        <a:bodyPr/>
        <a:lstStyle/>
        <a:p>
          <a:endParaRPr lang="cs-CZ"/>
        </a:p>
      </dgm:t>
    </dgm:pt>
    <dgm:pt modelId="{9394890B-7A90-47E2-AA96-8417F1158A16}" type="sibTrans" cxnId="{0D9F6F7A-29F4-4C3E-8629-21428C87DF60}">
      <dgm:prSet/>
      <dgm:spPr/>
      <dgm:t>
        <a:bodyPr/>
        <a:lstStyle/>
        <a:p>
          <a:endParaRPr lang="cs-CZ"/>
        </a:p>
      </dgm:t>
    </dgm:pt>
    <dgm:pt modelId="{4C1A2D4F-4ECE-4530-AB2B-0E65FE7B94AF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cs-CZ" sz="1800" b="1" dirty="0"/>
            <a:t>Požadavky EU - problémy veřejných parkovacích míst (1/10, nové objekty)</a:t>
          </a:r>
        </a:p>
      </dgm:t>
    </dgm:pt>
    <dgm:pt modelId="{B5E3F4FC-50AA-451B-9A45-560664C89C00}" type="parTrans" cxnId="{964500B5-9071-4ABD-BFB5-2FB8A136772A}">
      <dgm:prSet/>
      <dgm:spPr/>
      <dgm:t>
        <a:bodyPr/>
        <a:lstStyle/>
        <a:p>
          <a:endParaRPr lang="cs-CZ"/>
        </a:p>
      </dgm:t>
    </dgm:pt>
    <dgm:pt modelId="{B03FB9FE-4A73-4339-9BF3-AE096A44193D}" type="sibTrans" cxnId="{964500B5-9071-4ABD-BFB5-2FB8A136772A}">
      <dgm:prSet/>
      <dgm:spPr/>
      <dgm:t>
        <a:bodyPr/>
        <a:lstStyle/>
        <a:p>
          <a:endParaRPr lang="cs-CZ"/>
        </a:p>
      </dgm:t>
    </dgm:pt>
    <dgm:pt modelId="{482E4AB6-D8FD-4B1E-B83F-15E8440CB6A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cs-CZ" sz="1800" b="1" dirty="0"/>
            <a:t>Identifikace, obchodní systémy dobíjení elektromobilů</a:t>
          </a:r>
        </a:p>
      </dgm:t>
    </dgm:pt>
    <dgm:pt modelId="{2D9B0FB6-34CE-4793-9283-D18576D893DF}" type="parTrans" cxnId="{C05384CD-15F6-4A98-AC43-905F04EAAD21}">
      <dgm:prSet/>
      <dgm:spPr/>
      <dgm:t>
        <a:bodyPr/>
        <a:lstStyle/>
        <a:p>
          <a:endParaRPr lang="cs-CZ"/>
        </a:p>
      </dgm:t>
    </dgm:pt>
    <dgm:pt modelId="{F9DFAAC2-7A48-4324-BE72-0CFD2113B4F1}" type="sibTrans" cxnId="{C05384CD-15F6-4A98-AC43-905F04EAAD21}">
      <dgm:prSet/>
      <dgm:spPr/>
      <dgm:t>
        <a:bodyPr/>
        <a:lstStyle/>
        <a:p>
          <a:endParaRPr lang="cs-CZ"/>
        </a:p>
      </dgm:t>
    </dgm:pt>
    <dgm:pt modelId="{966310C0-1317-423E-A53D-A176C751C72B}" type="pres">
      <dgm:prSet presAssocID="{E28F0C6B-3341-4B0B-851C-A0EDF39F7EB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9579B28-3457-44E6-AF7D-F70E309DD225}" type="pres">
      <dgm:prSet presAssocID="{AAEC813E-FD19-49AB-A148-FEBA0CD4D8EA}" presName="composite" presStyleCnt="0"/>
      <dgm:spPr/>
    </dgm:pt>
    <dgm:pt modelId="{EEEE55A0-4EC5-42E9-845E-BA8D55DDD57C}" type="pres">
      <dgm:prSet presAssocID="{AAEC813E-FD19-49AB-A148-FEBA0CD4D8EA}" presName="imgShp" presStyleLbl="fgImgPlace1" presStyleIdx="0" presStyleCnt="7" custLinFactX="-62154" custLinFactNeighborX="-100000"/>
      <dgm:spPr/>
    </dgm:pt>
    <dgm:pt modelId="{123CC06A-DCF3-4E9C-97F5-BBFCD2D550CF}" type="pres">
      <dgm:prSet presAssocID="{AAEC813E-FD19-49AB-A148-FEBA0CD4D8EA}" presName="txShp" presStyleLbl="node1" presStyleIdx="0" presStyleCnt="7" custScaleX="125978" custLinFactNeighborX="1984" custLinFactNeighborY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E80DC9-A4DB-4FB1-AAA5-E840E68E8FF2}" type="pres">
      <dgm:prSet presAssocID="{6B150DB4-65C4-4832-9F32-AF8044F2EA39}" presName="spacing" presStyleCnt="0"/>
      <dgm:spPr/>
    </dgm:pt>
    <dgm:pt modelId="{760D0D6B-33A1-4AB8-BBBE-AE84AB64051D}" type="pres">
      <dgm:prSet presAssocID="{1D5E7B2C-4347-4763-9205-6E91FC8639DB}" presName="composite" presStyleCnt="0"/>
      <dgm:spPr/>
    </dgm:pt>
    <dgm:pt modelId="{8E47EE60-9633-4A91-B360-7EEF1E4C68E6}" type="pres">
      <dgm:prSet presAssocID="{1D5E7B2C-4347-4763-9205-6E91FC8639DB}" presName="imgShp" presStyleLbl="fgImgPlace1" presStyleIdx="1" presStyleCnt="7" custLinFactX="-62154" custLinFactNeighborX="-100000"/>
      <dgm:spPr/>
    </dgm:pt>
    <dgm:pt modelId="{AF38442A-5D03-4756-8A99-A0D758CED3A1}" type="pres">
      <dgm:prSet presAssocID="{1D5E7B2C-4347-4763-9205-6E91FC8639DB}" presName="txShp" presStyleLbl="node1" presStyleIdx="1" presStyleCnt="7" custScaleX="125978" custLinFactNeighborX="1984" custLinFactNeighborY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1AE4B1-98BA-4C5C-981A-7C30AA506BEC}" type="pres">
      <dgm:prSet presAssocID="{CDCEDC3D-D05B-4BFD-9386-AACA6B0A2C2C}" presName="spacing" presStyleCnt="0"/>
      <dgm:spPr/>
    </dgm:pt>
    <dgm:pt modelId="{FF65349E-9A87-40A2-A249-F932939C6223}" type="pres">
      <dgm:prSet presAssocID="{274E588F-4EBC-49AE-B7E9-F4F1A76014C2}" presName="composite" presStyleCnt="0"/>
      <dgm:spPr/>
    </dgm:pt>
    <dgm:pt modelId="{B3080D3D-2079-4857-9EA5-9BDA98B3CF6A}" type="pres">
      <dgm:prSet presAssocID="{274E588F-4EBC-49AE-B7E9-F4F1A76014C2}" presName="imgShp" presStyleLbl="fgImgPlace1" presStyleIdx="2" presStyleCnt="7" custLinFactX="-62154" custLinFactNeighborX="-100000"/>
      <dgm:spPr/>
    </dgm:pt>
    <dgm:pt modelId="{857A776B-C424-40B2-8CFA-3E30814AFB65}" type="pres">
      <dgm:prSet presAssocID="{274E588F-4EBC-49AE-B7E9-F4F1A76014C2}" presName="txShp" presStyleLbl="node1" presStyleIdx="2" presStyleCnt="7" custScaleX="125978" custLinFactNeighborX="1984" custLinFactNeighborY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826912-DAC4-47E7-B834-FBAEE0C8EFDD}" type="pres">
      <dgm:prSet presAssocID="{238E9321-79FE-490B-B190-A426E86285EC}" presName="spacing" presStyleCnt="0"/>
      <dgm:spPr/>
    </dgm:pt>
    <dgm:pt modelId="{EB474BC3-D40B-4CF4-A44E-3FA9A49A864E}" type="pres">
      <dgm:prSet presAssocID="{B045719D-86A2-46D4-9E72-C1E32F117EF5}" presName="composite" presStyleCnt="0"/>
      <dgm:spPr/>
    </dgm:pt>
    <dgm:pt modelId="{AE07B689-978E-4070-B5C9-244422DC2636}" type="pres">
      <dgm:prSet presAssocID="{B045719D-86A2-46D4-9E72-C1E32F117EF5}" presName="imgShp" presStyleLbl="fgImgPlace1" presStyleIdx="3" presStyleCnt="7" custLinFactX="-62154" custLinFactNeighborX="-100000"/>
      <dgm:spPr/>
    </dgm:pt>
    <dgm:pt modelId="{64C1740E-03EF-4401-BAD3-8854EFC857B6}" type="pres">
      <dgm:prSet presAssocID="{B045719D-86A2-46D4-9E72-C1E32F117EF5}" presName="txShp" presStyleLbl="node1" presStyleIdx="3" presStyleCnt="7" custScaleX="125978" custLinFactNeighborX="1984" custLinFactNeighborY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33F811-6B0C-4DA0-8A17-6ADBA16D04DA}" type="pres">
      <dgm:prSet presAssocID="{C5E63DC8-BDD4-4D35-9882-81DC16C7A085}" presName="spacing" presStyleCnt="0"/>
      <dgm:spPr/>
    </dgm:pt>
    <dgm:pt modelId="{8697B483-C394-4A20-A2A6-E01248E1D9C2}" type="pres">
      <dgm:prSet presAssocID="{28A5F936-924A-4702-A98F-A3E4A7B371B6}" presName="composite" presStyleCnt="0"/>
      <dgm:spPr/>
    </dgm:pt>
    <dgm:pt modelId="{2A9F810F-7F1E-4320-A9B5-B6AD9E56A42B}" type="pres">
      <dgm:prSet presAssocID="{28A5F936-924A-4702-A98F-A3E4A7B371B6}" presName="imgShp" presStyleLbl="fgImgPlace1" presStyleIdx="4" presStyleCnt="7" custLinFactX="-62154" custLinFactNeighborX="-100000"/>
      <dgm:spPr/>
    </dgm:pt>
    <dgm:pt modelId="{9BADA1CA-F62C-4723-8DF0-19C4DF45E373}" type="pres">
      <dgm:prSet presAssocID="{28A5F936-924A-4702-A98F-A3E4A7B371B6}" presName="txShp" presStyleLbl="node1" presStyleIdx="4" presStyleCnt="7" custScaleX="125978" custLinFactNeighborX="1984" custLinFactNeighborY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41933A-53B8-4904-8E4B-109F61B00E65}" type="pres">
      <dgm:prSet presAssocID="{9394890B-7A90-47E2-AA96-8417F1158A16}" presName="spacing" presStyleCnt="0"/>
      <dgm:spPr/>
    </dgm:pt>
    <dgm:pt modelId="{DF8426A2-0FE9-4B5E-97DD-1B185D630DD4}" type="pres">
      <dgm:prSet presAssocID="{4C1A2D4F-4ECE-4530-AB2B-0E65FE7B94AF}" presName="composite" presStyleCnt="0"/>
      <dgm:spPr/>
    </dgm:pt>
    <dgm:pt modelId="{50EC62CA-C1D5-4E4D-BD76-FF04C6F90343}" type="pres">
      <dgm:prSet presAssocID="{4C1A2D4F-4ECE-4530-AB2B-0E65FE7B94AF}" presName="imgShp" presStyleLbl="fgImgPlace1" presStyleIdx="5" presStyleCnt="7" custLinFactX="-62154" custLinFactNeighborX="-100000"/>
      <dgm:spPr/>
    </dgm:pt>
    <dgm:pt modelId="{BDCDB775-CD68-48E4-974A-D277B261482A}" type="pres">
      <dgm:prSet presAssocID="{4C1A2D4F-4ECE-4530-AB2B-0E65FE7B94AF}" presName="txShp" presStyleLbl="node1" presStyleIdx="5" presStyleCnt="7" custScaleX="125978" custLinFactNeighborX="1984" custLinFactNeighborY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B22ECF-A46A-4A7A-A2C3-0A5EA41173C1}" type="pres">
      <dgm:prSet presAssocID="{B03FB9FE-4A73-4339-9BF3-AE096A44193D}" presName="spacing" presStyleCnt="0"/>
      <dgm:spPr/>
    </dgm:pt>
    <dgm:pt modelId="{178AD868-0ECC-4564-89F3-1355D4B93D48}" type="pres">
      <dgm:prSet presAssocID="{482E4AB6-D8FD-4B1E-B83F-15E8440CB6A7}" presName="composite" presStyleCnt="0"/>
      <dgm:spPr/>
    </dgm:pt>
    <dgm:pt modelId="{5475F710-AC54-4098-81A4-405F2032BC99}" type="pres">
      <dgm:prSet presAssocID="{482E4AB6-D8FD-4B1E-B83F-15E8440CB6A7}" presName="imgShp" presStyleLbl="fgImgPlace1" presStyleIdx="6" presStyleCnt="7" custLinFactX="-62154" custLinFactNeighborX="-100000"/>
      <dgm:spPr/>
    </dgm:pt>
    <dgm:pt modelId="{3D68B93F-6A71-4FF4-AC0A-1A7E61676B06}" type="pres">
      <dgm:prSet presAssocID="{482E4AB6-D8FD-4B1E-B83F-15E8440CB6A7}" presName="txShp" presStyleLbl="node1" presStyleIdx="6" presStyleCnt="7" custScaleX="125978" custLinFactNeighborX="1984" custLinFactNeighborY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D9F6F7A-29F4-4C3E-8629-21428C87DF60}" srcId="{E28F0C6B-3341-4B0B-851C-A0EDF39F7EB6}" destId="{28A5F936-924A-4702-A98F-A3E4A7B371B6}" srcOrd="4" destOrd="0" parTransId="{844BABB0-84CD-4C57-8BC9-208BEBC239D1}" sibTransId="{9394890B-7A90-47E2-AA96-8417F1158A16}"/>
    <dgm:cxn modelId="{C1A88F2A-EDF6-47E8-B576-175FE7A3245A}" type="presOf" srcId="{4C1A2D4F-4ECE-4530-AB2B-0E65FE7B94AF}" destId="{BDCDB775-CD68-48E4-974A-D277B261482A}" srcOrd="0" destOrd="0" presId="urn:microsoft.com/office/officeart/2005/8/layout/vList3"/>
    <dgm:cxn modelId="{C1A1C8C8-41D3-4EF8-BA87-4C4D27413566}" type="presOf" srcId="{B045719D-86A2-46D4-9E72-C1E32F117EF5}" destId="{64C1740E-03EF-4401-BAD3-8854EFC857B6}" srcOrd="0" destOrd="0" presId="urn:microsoft.com/office/officeart/2005/8/layout/vList3"/>
    <dgm:cxn modelId="{192A815E-7F8D-4D31-A79B-0F50E9C6790B}" type="presOf" srcId="{1D5E7B2C-4347-4763-9205-6E91FC8639DB}" destId="{AF38442A-5D03-4756-8A99-A0D758CED3A1}" srcOrd="0" destOrd="0" presId="urn:microsoft.com/office/officeart/2005/8/layout/vList3"/>
    <dgm:cxn modelId="{9933EC32-AD45-48A6-962A-978620EF132D}" srcId="{E28F0C6B-3341-4B0B-851C-A0EDF39F7EB6}" destId="{AAEC813E-FD19-49AB-A148-FEBA0CD4D8EA}" srcOrd="0" destOrd="0" parTransId="{1FEE5B78-F2A3-402E-A5D9-5DBD164957D7}" sibTransId="{6B150DB4-65C4-4832-9F32-AF8044F2EA39}"/>
    <dgm:cxn modelId="{99C111A3-3D72-49F9-8A0F-1D8398843988}" type="presOf" srcId="{28A5F936-924A-4702-A98F-A3E4A7B371B6}" destId="{9BADA1CA-F62C-4723-8DF0-19C4DF45E373}" srcOrd="0" destOrd="0" presId="urn:microsoft.com/office/officeart/2005/8/layout/vList3"/>
    <dgm:cxn modelId="{3C9EE5C6-7255-4713-95BA-AB765049AF55}" type="presOf" srcId="{482E4AB6-D8FD-4B1E-B83F-15E8440CB6A7}" destId="{3D68B93F-6A71-4FF4-AC0A-1A7E61676B06}" srcOrd="0" destOrd="0" presId="urn:microsoft.com/office/officeart/2005/8/layout/vList3"/>
    <dgm:cxn modelId="{C05384CD-15F6-4A98-AC43-905F04EAAD21}" srcId="{E28F0C6B-3341-4B0B-851C-A0EDF39F7EB6}" destId="{482E4AB6-D8FD-4B1E-B83F-15E8440CB6A7}" srcOrd="6" destOrd="0" parTransId="{2D9B0FB6-34CE-4793-9283-D18576D893DF}" sibTransId="{F9DFAAC2-7A48-4324-BE72-0CFD2113B4F1}"/>
    <dgm:cxn modelId="{4BF3B28D-AF39-45CB-90AD-CBEA5F66C482}" type="presOf" srcId="{AAEC813E-FD19-49AB-A148-FEBA0CD4D8EA}" destId="{123CC06A-DCF3-4E9C-97F5-BBFCD2D550CF}" srcOrd="0" destOrd="0" presId="urn:microsoft.com/office/officeart/2005/8/layout/vList3"/>
    <dgm:cxn modelId="{964500B5-9071-4ABD-BFB5-2FB8A136772A}" srcId="{E28F0C6B-3341-4B0B-851C-A0EDF39F7EB6}" destId="{4C1A2D4F-4ECE-4530-AB2B-0E65FE7B94AF}" srcOrd="5" destOrd="0" parTransId="{B5E3F4FC-50AA-451B-9A45-560664C89C00}" sibTransId="{B03FB9FE-4A73-4339-9BF3-AE096A44193D}"/>
    <dgm:cxn modelId="{7CA8AB31-FAB2-4792-B1A4-AFF0BBFFA500}" srcId="{E28F0C6B-3341-4B0B-851C-A0EDF39F7EB6}" destId="{1D5E7B2C-4347-4763-9205-6E91FC8639DB}" srcOrd="1" destOrd="0" parTransId="{C4D7C7D0-3447-41AF-9319-C3881BFF137A}" sibTransId="{CDCEDC3D-D05B-4BFD-9386-AACA6B0A2C2C}"/>
    <dgm:cxn modelId="{A7328160-CA69-483D-8AEB-B9625299C7E2}" srcId="{E28F0C6B-3341-4B0B-851C-A0EDF39F7EB6}" destId="{274E588F-4EBC-49AE-B7E9-F4F1A76014C2}" srcOrd="2" destOrd="0" parTransId="{BDA9513D-1E29-47AF-A219-60C90C7D3B7F}" sibTransId="{238E9321-79FE-490B-B190-A426E86285EC}"/>
    <dgm:cxn modelId="{6464D557-0735-437B-9238-7D93E1762225}" type="presOf" srcId="{274E588F-4EBC-49AE-B7E9-F4F1A76014C2}" destId="{857A776B-C424-40B2-8CFA-3E30814AFB65}" srcOrd="0" destOrd="0" presId="urn:microsoft.com/office/officeart/2005/8/layout/vList3"/>
    <dgm:cxn modelId="{7F7A5F1B-26C6-4929-80BA-25E2C5E24F52}" srcId="{E28F0C6B-3341-4B0B-851C-A0EDF39F7EB6}" destId="{B045719D-86A2-46D4-9E72-C1E32F117EF5}" srcOrd="3" destOrd="0" parTransId="{4E366CCD-734A-4927-9FF6-CAE60A19AAD8}" sibTransId="{C5E63DC8-BDD4-4D35-9882-81DC16C7A085}"/>
    <dgm:cxn modelId="{0E2E73F3-B279-4070-9B04-9ECD0DA5D875}" type="presOf" srcId="{E28F0C6B-3341-4B0B-851C-A0EDF39F7EB6}" destId="{966310C0-1317-423E-A53D-A176C751C72B}" srcOrd="0" destOrd="0" presId="urn:microsoft.com/office/officeart/2005/8/layout/vList3"/>
    <dgm:cxn modelId="{483F621A-F23B-4737-94AB-A72B272E0016}" type="presParOf" srcId="{966310C0-1317-423E-A53D-A176C751C72B}" destId="{79579B28-3457-44E6-AF7D-F70E309DD225}" srcOrd="0" destOrd="0" presId="urn:microsoft.com/office/officeart/2005/8/layout/vList3"/>
    <dgm:cxn modelId="{B6CB3A30-3AE6-480C-B552-E9600909FCDB}" type="presParOf" srcId="{79579B28-3457-44E6-AF7D-F70E309DD225}" destId="{EEEE55A0-4EC5-42E9-845E-BA8D55DDD57C}" srcOrd="0" destOrd="0" presId="urn:microsoft.com/office/officeart/2005/8/layout/vList3"/>
    <dgm:cxn modelId="{3AA34ADC-EB8C-41B6-910A-95704D2E60BA}" type="presParOf" srcId="{79579B28-3457-44E6-AF7D-F70E309DD225}" destId="{123CC06A-DCF3-4E9C-97F5-BBFCD2D550CF}" srcOrd="1" destOrd="0" presId="urn:microsoft.com/office/officeart/2005/8/layout/vList3"/>
    <dgm:cxn modelId="{8F9C4FD7-DD7D-4A80-8C88-2DF5136D5423}" type="presParOf" srcId="{966310C0-1317-423E-A53D-A176C751C72B}" destId="{67E80DC9-A4DB-4FB1-AAA5-E840E68E8FF2}" srcOrd="1" destOrd="0" presId="urn:microsoft.com/office/officeart/2005/8/layout/vList3"/>
    <dgm:cxn modelId="{1DF19B75-8F58-4781-A5B9-5EC8CD03F84E}" type="presParOf" srcId="{966310C0-1317-423E-A53D-A176C751C72B}" destId="{760D0D6B-33A1-4AB8-BBBE-AE84AB64051D}" srcOrd="2" destOrd="0" presId="urn:microsoft.com/office/officeart/2005/8/layout/vList3"/>
    <dgm:cxn modelId="{CC35CCFC-9816-43AB-8FB0-CB4A86B6B730}" type="presParOf" srcId="{760D0D6B-33A1-4AB8-BBBE-AE84AB64051D}" destId="{8E47EE60-9633-4A91-B360-7EEF1E4C68E6}" srcOrd="0" destOrd="0" presId="urn:microsoft.com/office/officeart/2005/8/layout/vList3"/>
    <dgm:cxn modelId="{8DE22DBD-5052-4A02-831B-2C5EB8B7E1CB}" type="presParOf" srcId="{760D0D6B-33A1-4AB8-BBBE-AE84AB64051D}" destId="{AF38442A-5D03-4756-8A99-A0D758CED3A1}" srcOrd="1" destOrd="0" presId="urn:microsoft.com/office/officeart/2005/8/layout/vList3"/>
    <dgm:cxn modelId="{B651617A-858A-41D9-8A65-16D7DDF4A2BB}" type="presParOf" srcId="{966310C0-1317-423E-A53D-A176C751C72B}" destId="{411AE4B1-98BA-4C5C-981A-7C30AA506BEC}" srcOrd="3" destOrd="0" presId="urn:microsoft.com/office/officeart/2005/8/layout/vList3"/>
    <dgm:cxn modelId="{7E79BAE8-C6D0-40FD-B43F-017BEC19878E}" type="presParOf" srcId="{966310C0-1317-423E-A53D-A176C751C72B}" destId="{FF65349E-9A87-40A2-A249-F932939C6223}" srcOrd="4" destOrd="0" presId="urn:microsoft.com/office/officeart/2005/8/layout/vList3"/>
    <dgm:cxn modelId="{4E980555-90B0-44BC-B7D7-CB883F388DFF}" type="presParOf" srcId="{FF65349E-9A87-40A2-A249-F932939C6223}" destId="{B3080D3D-2079-4857-9EA5-9BDA98B3CF6A}" srcOrd="0" destOrd="0" presId="urn:microsoft.com/office/officeart/2005/8/layout/vList3"/>
    <dgm:cxn modelId="{8F85C625-EC16-4F80-BAAC-45C8BBDCC063}" type="presParOf" srcId="{FF65349E-9A87-40A2-A249-F932939C6223}" destId="{857A776B-C424-40B2-8CFA-3E30814AFB65}" srcOrd="1" destOrd="0" presId="urn:microsoft.com/office/officeart/2005/8/layout/vList3"/>
    <dgm:cxn modelId="{4ED5F888-29B3-473D-AACE-CA29581679DB}" type="presParOf" srcId="{966310C0-1317-423E-A53D-A176C751C72B}" destId="{10826912-DAC4-47E7-B834-FBAEE0C8EFDD}" srcOrd="5" destOrd="0" presId="urn:microsoft.com/office/officeart/2005/8/layout/vList3"/>
    <dgm:cxn modelId="{3D9069A0-2E44-4DA1-9F08-B7EF2A5790A8}" type="presParOf" srcId="{966310C0-1317-423E-A53D-A176C751C72B}" destId="{EB474BC3-D40B-4CF4-A44E-3FA9A49A864E}" srcOrd="6" destOrd="0" presId="urn:microsoft.com/office/officeart/2005/8/layout/vList3"/>
    <dgm:cxn modelId="{D8F28110-6EE2-4A82-BCCD-7AF4368BB177}" type="presParOf" srcId="{EB474BC3-D40B-4CF4-A44E-3FA9A49A864E}" destId="{AE07B689-978E-4070-B5C9-244422DC2636}" srcOrd="0" destOrd="0" presId="urn:microsoft.com/office/officeart/2005/8/layout/vList3"/>
    <dgm:cxn modelId="{0BF4BEED-0853-428E-8A73-E9B0A52FDF58}" type="presParOf" srcId="{EB474BC3-D40B-4CF4-A44E-3FA9A49A864E}" destId="{64C1740E-03EF-4401-BAD3-8854EFC857B6}" srcOrd="1" destOrd="0" presId="urn:microsoft.com/office/officeart/2005/8/layout/vList3"/>
    <dgm:cxn modelId="{E97CF094-9E86-496E-9A69-0F349410DAD6}" type="presParOf" srcId="{966310C0-1317-423E-A53D-A176C751C72B}" destId="{8B33F811-6B0C-4DA0-8A17-6ADBA16D04DA}" srcOrd="7" destOrd="0" presId="urn:microsoft.com/office/officeart/2005/8/layout/vList3"/>
    <dgm:cxn modelId="{BF978AFA-D0C4-42F3-968B-F0E48E9ACB90}" type="presParOf" srcId="{966310C0-1317-423E-A53D-A176C751C72B}" destId="{8697B483-C394-4A20-A2A6-E01248E1D9C2}" srcOrd="8" destOrd="0" presId="urn:microsoft.com/office/officeart/2005/8/layout/vList3"/>
    <dgm:cxn modelId="{C3769611-62AA-4B9F-AEC3-EB1FF86D751A}" type="presParOf" srcId="{8697B483-C394-4A20-A2A6-E01248E1D9C2}" destId="{2A9F810F-7F1E-4320-A9B5-B6AD9E56A42B}" srcOrd="0" destOrd="0" presId="urn:microsoft.com/office/officeart/2005/8/layout/vList3"/>
    <dgm:cxn modelId="{4373ADF3-61EF-43DE-ABAC-BEC6AD82076A}" type="presParOf" srcId="{8697B483-C394-4A20-A2A6-E01248E1D9C2}" destId="{9BADA1CA-F62C-4723-8DF0-19C4DF45E373}" srcOrd="1" destOrd="0" presId="urn:microsoft.com/office/officeart/2005/8/layout/vList3"/>
    <dgm:cxn modelId="{1A9BC8C3-8A77-462B-A21F-061506F91E09}" type="presParOf" srcId="{966310C0-1317-423E-A53D-A176C751C72B}" destId="{D041933A-53B8-4904-8E4B-109F61B00E65}" srcOrd="9" destOrd="0" presId="urn:microsoft.com/office/officeart/2005/8/layout/vList3"/>
    <dgm:cxn modelId="{E1CDC790-2588-41F4-BE18-038E2F643200}" type="presParOf" srcId="{966310C0-1317-423E-A53D-A176C751C72B}" destId="{DF8426A2-0FE9-4B5E-97DD-1B185D630DD4}" srcOrd="10" destOrd="0" presId="urn:microsoft.com/office/officeart/2005/8/layout/vList3"/>
    <dgm:cxn modelId="{DFF15E7C-4EAC-4BC3-81D9-2200342BAC95}" type="presParOf" srcId="{DF8426A2-0FE9-4B5E-97DD-1B185D630DD4}" destId="{50EC62CA-C1D5-4E4D-BD76-FF04C6F90343}" srcOrd="0" destOrd="0" presId="urn:microsoft.com/office/officeart/2005/8/layout/vList3"/>
    <dgm:cxn modelId="{0BB6FE14-5C6D-445A-B7FF-3B4C18778B4C}" type="presParOf" srcId="{DF8426A2-0FE9-4B5E-97DD-1B185D630DD4}" destId="{BDCDB775-CD68-48E4-974A-D277B261482A}" srcOrd="1" destOrd="0" presId="urn:microsoft.com/office/officeart/2005/8/layout/vList3"/>
    <dgm:cxn modelId="{87FB10CF-EF95-4C51-AB62-FD13DCEDDB61}" type="presParOf" srcId="{966310C0-1317-423E-A53D-A176C751C72B}" destId="{CAB22ECF-A46A-4A7A-A2C3-0A5EA41173C1}" srcOrd="11" destOrd="0" presId="urn:microsoft.com/office/officeart/2005/8/layout/vList3"/>
    <dgm:cxn modelId="{C2011663-6038-4A1E-8295-AB7B7000A956}" type="presParOf" srcId="{966310C0-1317-423E-A53D-A176C751C72B}" destId="{178AD868-0ECC-4564-89F3-1355D4B93D48}" srcOrd="12" destOrd="0" presId="urn:microsoft.com/office/officeart/2005/8/layout/vList3"/>
    <dgm:cxn modelId="{0EE7F220-3F6C-4416-AFB3-44B7BC1E3496}" type="presParOf" srcId="{178AD868-0ECC-4564-89F3-1355D4B93D48}" destId="{5475F710-AC54-4098-81A4-405F2032BC99}" srcOrd="0" destOrd="0" presId="urn:microsoft.com/office/officeart/2005/8/layout/vList3"/>
    <dgm:cxn modelId="{8ACD9D88-CDA0-40C2-AE71-4D7238066551}" type="presParOf" srcId="{178AD868-0ECC-4564-89F3-1355D4B93D48}" destId="{3D68B93F-6A71-4FF4-AC0A-1A7E61676B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CEC802-5896-4BB2-8141-27C43C2E29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757A0F1-8B5F-40F7-8D93-03E2C0055778}">
      <dgm:prSet custT="1"/>
      <dgm:spPr/>
      <dgm:t>
        <a:bodyPr/>
        <a:lstStyle/>
        <a:p>
          <a:pPr rtl="0"/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Řízení toků elektrické energie z obnovitelných zdrojů:</a:t>
          </a:r>
        </a:p>
      </dgm:t>
    </dgm:pt>
    <dgm:pt modelId="{182DFC51-1152-4DC9-94C3-BBAB43FC90E7}" type="parTrans" cxnId="{91C6637B-5FDF-41B0-AD58-60B4074BB4A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07F39-D9AC-446B-B4DF-D332CCEB062D}" type="sibTrans" cxnId="{91C6637B-5FDF-41B0-AD58-60B4074BB4A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4EF3F7-9B14-4FBF-998F-20928F44FFC6}">
      <dgm:prSet/>
      <dgm:spPr/>
      <dgm:t>
        <a:bodyPr/>
        <a:lstStyle/>
        <a:p>
          <a:pPr rtl="0"/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vyrovnává přirozenou fluktuaci v tocích elektrické energie z decentrálních zdrojů. Distribuční sítě a obzvláště pak radiální sítě nejsou často navrženy na přenos tak velkého množství elektrického výkonu z fluktuujících obnovitelných zdrojů. V tomto případě akumulace elektrické energie je způsob, jak snížit namáhání těchto lokálních distribučních sítí. </a:t>
          </a:r>
        </a:p>
      </dgm:t>
    </dgm:pt>
    <dgm:pt modelId="{177D2678-8378-4B74-B73F-02B153490B81}" type="parTrans" cxnId="{0A6F38B5-4B01-430E-9DAA-CCC8D3412F75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9F5D2D-9210-4D42-BB08-124849BF964B}" type="sibTrans" cxnId="{0A6F38B5-4B01-430E-9DAA-CCC8D3412F75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C6453-9068-4884-809A-269B3239BBA0}">
      <dgm:prSet custT="1"/>
      <dgm:spPr/>
      <dgm:t>
        <a:bodyPr/>
        <a:lstStyle/>
        <a:p>
          <a:pPr rtl="0"/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Omezení výkonových špiček: </a:t>
          </a:r>
        </a:p>
      </dgm:t>
    </dgm:pt>
    <dgm:pt modelId="{0FB2938E-A8E2-4226-B19F-FECF681348A2}" type="parTrans" cxnId="{B370F6CE-7EAF-45CE-B7A1-931217A40ACC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4B8612-0896-4BE4-B2D4-3B90DB1234CE}" type="sibTrans" cxnId="{B370F6CE-7EAF-45CE-B7A1-931217A40ACC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F37D01-0EE4-47D5-8D36-871F96C4D34F}">
      <dgm:prSet/>
      <dgm:spPr/>
      <dgm:t>
        <a:bodyPr/>
        <a:lstStyle/>
        <a:p>
          <a:pPr rtl="0"/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akumulace elektrické energie v době malého zatížení distribuční sítě a následně ji dodávat v období zvýšené poptávky. Z ekonomického hlediska je tato možnost obzvláště zajímavá pro průmyslové parky, větší obchodní centra a rozsáhlejší bytové komplexy. </a:t>
          </a:r>
        </a:p>
      </dgm:t>
    </dgm:pt>
    <dgm:pt modelId="{AA2A684A-9CF9-4793-AEAD-8A20965F03BD}" type="parTrans" cxnId="{6D26F029-CAD0-4818-8173-F2D5457AA9A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AF7215-08EB-4EA6-A2DD-127BEA72C753}" type="sibTrans" cxnId="{6D26F029-CAD0-4818-8173-F2D5457AA9A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486DA8-FE54-4655-AE19-13CDF3B83591}">
      <dgm:prSet custT="1"/>
      <dgm:spPr/>
      <dgm:t>
        <a:bodyPr/>
        <a:lstStyle/>
        <a:p>
          <a:pPr rtl="0"/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Regulace napětí a kvalita elektrické energie:</a:t>
          </a:r>
        </a:p>
      </dgm:t>
    </dgm:pt>
    <dgm:pt modelId="{0D50F15B-A84F-48C6-ADF1-664D0102BCE7}" type="parTrans" cxnId="{2CEE0F2A-703D-4C6B-9361-4C75F39507D8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65F83C-2F53-4D5F-9D65-1F22B1EA6B11}" type="sibTrans" cxnId="{2CEE0F2A-703D-4C6B-9361-4C75F39507D8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64B3DD-32F0-43C2-B575-F0ADEA22CB5F}">
      <dgm:prSet/>
      <dgm:spPr/>
      <dgm:t>
        <a:bodyPr/>
        <a:lstStyle/>
        <a:p>
          <a:pPr rtl="0"/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zajišťuje vyšší kvalitu elektrické energie prostřednictvím regulace činného a jalového výkonu, kdy vyrovnává poklesy napětí, napěťovou nesymetrii, nežádoucí harmonické zkreslení a udržuje konstantní dodávku elektrické energie. </a:t>
          </a:r>
        </a:p>
      </dgm:t>
    </dgm:pt>
    <dgm:pt modelId="{19498B52-90DA-4AF1-BC6F-5C4206C19B46}" type="parTrans" cxnId="{0EC01E9B-58AD-4B0E-858D-2312830F32F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557E6F-57D6-4370-9BEE-F6023F201C3D}" type="sibTrans" cxnId="{0EC01E9B-58AD-4B0E-858D-2312830F32F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CE9A1A-8F46-4521-A8E3-19B6D2ADD6AE}">
      <dgm:prSet custT="1"/>
      <dgm:spPr/>
      <dgm:t>
        <a:bodyPr/>
        <a:lstStyle/>
        <a:p>
          <a:pPr rtl="0"/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Regulace jalového výkonu:</a:t>
          </a:r>
        </a:p>
      </dgm:t>
    </dgm:pt>
    <dgm:pt modelId="{17B557BD-E24A-4074-9CE5-E7E8369A4F54}" type="parTrans" cxnId="{469FF226-3696-4E8F-9BED-EC1ADE664FA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1C3A38-F507-4B9C-9549-81495FEBBB53}" type="sibTrans" cxnId="{469FF226-3696-4E8F-9BED-EC1ADE664FA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E07C0D-AF1F-406F-9478-E24FBBF3D040}">
      <dgm:prSet/>
      <dgm:spPr/>
      <dgm:t>
        <a:bodyPr/>
        <a:lstStyle/>
        <a:p>
          <a:pPr rtl="0"/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provádí regulaci jalového výkonu ve velkém rozsahu. Obnovení dodávek v oblastech Microgrids dovede obnovit dodávky elektrické energie nezávisle na ostatních zdrojích elektrické energie, a tak přispívá významně ke zvýšení nezávislosti dodávek v lokálních sítích.</a:t>
          </a:r>
        </a:p>
      </dgm:t>
    </dgm:pt>
    <dgm:pt modelId="{5492358D-0718-410C-85DC-FE13E3DBD348}" type="parTrans" cxnId="{EF1EC37E-1D42-47C8-A445-C9C2CCDFBB4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3B45A4-57D1-438D-AAC3-6BC31726BA1B}" type="sibTrans" cxnId="{EF1EC37E-1D42-47C8-A445-C9C2CCDFBB4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F6994-6165-4601-936C-6F4A61240FAF}">
      <dgm:prSet/>
      <dgm:spPr/>
      <dgm:t>
        <a:bodyPr/>
        <a:lstStyle/>
        <a:p>
          <a:pPr rtl="0"/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4DF07-0D26-4981-938C-6340B707BC32}" type="sibTrans" cxnId="{37C6014A-54FA-4DC4-BDBF-A18949C89A2C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389D87-C9E3-4EC8-A4FC-DC4A95CF61D6}" type="parTrans" cxnId="{37C6014A-54FA-4DC4-BDBF-A18949C89A2C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B69ED5-1C2E-42E4-A479-FCC6E5E45875}" type="pres">
      <dgm:prSet presAssocID="{36CEC802-5896-4BB2-8141-27C43C2E29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2420622-D7C6-4D69-82C9-134969A6E783}" type="pres">
      <dgm:prSet presAssocID="{B8BF6994-6165-4601-936C-6F4A61240FAF}" presName="parentText" presStyleLbl="node1" presStyleIdx="0" presStyleCnt="5" custFlipVert="1" custScaleY="593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CFCF3E-15C5-4DFB-A338-12ED1D2B7448}" type="pres">
      <dgm:prSet presAssocID="{B8BF6994-6165-4601-936C-6F4A61240FAF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3A4325-B9E4-4C79-B550-75EFB13D3409}" type="pres">
      <dgm:prSet presAssocID="{594EF3F7-9B14-4FBF-998F-20928F44FFC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7704DF-FD6F-43F6-B9C3-08E69D30D4D0}" type="pres">
      <dgm:prSet presAssocID="{594EF3F7-9B14-4FBF-998F-20928F44FFC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1AB023-CA19-4D9A-8342-C1735CCA7B49}" type="pres">
      <dgm:prSet presAssocID="{05F37D01-0EE4-47D5-8D36-871F96C4D34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8FE7B2-8817-476C-B987-412691CDE11F}" type="pres">
      <dgm:prSet presAssocID="{05F37D01-0EE4-47D5-8D36-871F96C4D34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209BF6-D12B-4D9C-9A8A-26CA96C7EB71}" type="pres">
      <dgm:prSet presAssocID="{A364B3DD-32F0-43C2-B575-F0ADEA22CB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AC0434-AAA6-4EBB-81C1-FA778CC3953F}" type="pres">
      <dgm:prSet presAssocID="{A364B3DD-32F0-43C2-B575-F0ADEA22CB5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C7DA2B-16DA-45CF-A6D6-3C6041FA309D}" type="pres">
      <dgm:prSet presAssocID="{DBE07C0D-AF1F-406F-9478-E24FBBF3D04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D26F029-CAD0-4818-8173-F2D5457AA9AA}" srcId="{36CEC802-5896-4BB2-8141-27C43C2E2980}" destId="{05F37D01-0EE4-47D5-8D36-871F96C4D34F}" srcOrd="2" destOrd="0" parTransId="{AA2A684A-9CF9-4793-AEAD-8A20965F03BD}" sibTransId="{97AF7215-08EB-4EA6-A2DD-127BEA72C753}"/>
    <dgm:cxn modelId="{0A6F38B5-4B01-430E-9DAA-CCC8D3412F75}" srcId="{36CEC802-5896-4BB2-8141-27C43C2E2980}" destId="{594EF3F7-9B14-4FBF-998F-20928F44FFC6}" srcOrd="1" destOrd="0" parTransId="{177D2678-8378-4B74-B73F-02B153490B81}" sibTransId="{6A9F5D2D-9210-4D42-BB08-124849BF964B}"/>
    <dgm:cxn modelId="{45795F5C-16E4-41A7-A95D-D1C9A4F3D0AF}" type="presOf" srcId="{DBE07C0D-AF1F-406F-9478-E24FBBF3D040}" destId="{DCC7DA2B-16DA-45CF-A6D6-3C6041FA309D}" srcOrd="0" destOrd="0" presId="urn:microsoft.com/office/officeart/2005/8/layout/vList2"/>
    <dgm:cxn modelId="{EF1EC37E-1D42-47C8-A445-C9C2CCDFBB4B}" srcId="{36CEC802-5896-4BB2-8141-27C43C2E2980}" destId="{DBE07C0D-AF1F-406F-9478-E24FBBF3D040}" srcOrd="4" destOrd="0" parTransId="{5492358D-0718-410C-85DC-FE13E3DBD348}" sibTransId="{283B45A4-57D1-438D-AAC3-6BC31726BA1B}"/>
    <dgm:cxn modelId="{7821EAE5-1B18-4CF3-A9D0-8F91570732DC}" type="presOf" srcId="{B8BF6994-6165-4601-936C-6F4A61240FAF}" destId="{52420622-D7C6-4D69-82C9-134969A6E783}" srcOrd="0" destOrd="0" presId="urn:microsoft.com/office/officeart/2005/8/layout/vList2"/>
    <dgm:cxn modelId="{2CEE0F2A-703D-4C6B-9361-4C75F39507D8}" srcId="{05F37D01-0EE4-47D5-8D36-871F96C4D34F}" destId="{E3486DA8-FE54-4655-AE19-13CDF3B83591}" srcOrd="0" destOrd="0" parTransId="{0D50F15B-A84F-48C6-ADF1-664D0102BCE7}" sibTransId="{0865F83C-2F53-4D5F-9D65-1F22B1EA6B11}"/>
    <dgm:cxn modelId="{B60B9B67-EFDC-40B6-8A49-F38758014F11}" type="presOf" srcId="{18CE9A1A-8F46-4521-A8E3-19B6D2ADD6AE}" destId="{43AC0434-AAA6-4EBB-81C1-FA778CC3953F}" srcOrd="0" destOrd="0" presId="urn:microsoft.com/office/officeart/2005/8/layout/vList2"/>
    <dgm:cxn modelId="{3C0E0B21-730A-42E2-A24F-26E2061D6188}" type="presOf" srcId="{E3486DA8-FE54-4655-AE19-13CDF3B83591}" destId="{898FE7B2-8817-476C-B987-412691CDE11F}" srcOrd="0" destOrd="0" presId="urn:microsoft.com/office/officeart/2005/8/layout/vList2"/>
    <dgm:cxn modelId="{469FF226-3696-4E8F-9BED-EC1ADE664FAE}" srcId="{A364B3DD-32F0-43C2-B575-F0ADEA22CB5F}" destId="{18CE9A1A-8F46-4521-A8E3-19B6D2ADD6AE}" srcOrd="0" destOrd="0" parTransId="{17B557BD-E24A-4074-9CE5-E7E8369A4F54}" sibTransId="{A01C3A38-F507-4B9C-9549-81495FEBBB53}"/>
    <dgm:cxn modelId="{7E6D3100-7FF7-4200-9728-B6AF5577E159}" type="presOf" srcId="{594EF3F7-9B14-4FBF-998F-20928F44FFC6}" destId="{933A4325-B9E4-4C79-B550-75EFB13D3409}" srcOrd="0" destOrd="0" presId="urn:microsoft.com/office/officeart/2005/8/layout/vList2"/>
    <dgm:cxn modelId="{0EC01E9B-58AD-4B0E-858D-2312830F32FE}" srcId="{36CEC802-5896-4BB2-8141-27C43C2E2980}" destId="{A364B3DD-32F0-43C2-B575-F0ADEA22CB5F}" srcOrd="3" destOrd="0" parTransId="{19498B52-90DA-4AF1-BC6F-5C4206C19B46}" sibTransId="{F7557E6F-57D6-4370-9BEE-F6023F201C3D}"/>
    <dgm:cxn modelId="{B370F6CE-7EAF-45CE-B7A1-931217A40ACC}" srcId="{594EF3F7-9B14-4FBF-998F-20928F44FFC6}" destId="{288C6453-9068-4884-809A-269B3239BBA0}" srcOrd="0" destOrd="0" parTransId="{0FB2938E-A8E2-4226-B19F-FECF681348A2}" sibTransId="{9C4B8612-0896-4BE4-B2D4-3B90DB1234CE}"/>
    <dgm:cxn modelId="{893895F9-740D-4999-8F4F-5DD178B33565}" type="presOf" srcId="{288C6453-9068-4884-809A-269B3239BBA0}" destId="{D17704DF-FD6F-43F6-B9C3-08E69D30D4D0}" srcOrd="0" destOrd="0" presId="urn:microsoft.com/office/officeart/2005/8/layout/vList2"/>
    <dgm:cxn modelId="{91C6637B-5FDF-41B0-AD58-60B4074BB4AE}" srcId="{B8BF6994-6165-4601-936C-6F4A61240FAF}" destId="{3757A0F1-8B5F-40F7-8D93-03E2C0055778}" srcOrd="0" destOrd="0" parTransId="{182DFC51-1152-4DC9-94C3-BBAB43FC90E7}" sibTransId="{FAF07F39-D9AC-446B-B4DF-D332CCEB062D}"/>
    <dgm:cxn modelId="{45CE9EA2-ED89-4834-83D8-BDE5865D671E}" type="presOf" srcId="{05F37D01-0EE4-47D5-8D36-871F96C4D34F}" destId="{981AB023-CA19-4D9A-8342-C1735CCA7B49}" srcOrd="0" destOrd="0" presId="urn:microsoft.com/office/officeart/2005/8/layout/vList2"/>
    <dgm:cxn modelId="{4F434AF3-8473-47EB-917B-0586155B643E}" type="presOf" srcId="{A364B3DD-32F0-43C2-B575-F0ADEA22CB5F}" destId="{95209BF6-D12B-4D9C-9A8A-26CA96C7EB71}" srcOrd="0" destOrd="0" presId="urn:microsoft.com/office/officeart/2005/8/layout/vList2"/>
    <dgm:cxn modelId="{EF8E3C50-E9D9-4608-8095-1925339CF625}" type="presOf" srcId="{3757A0F1-8B5F-40F7-8D93-03E2C0055778}" destId="{ABCFCF3E-15C5-4DFB-A338-12ED1D2B7448}" srcOrd="0" destOrd="0" presId="urn:microsoft.com/office/officeart/2005/8/layout/vList2"/>
    <dgm:cxn modelId="{EA57960A-1850-41D2-AC59-BBC511B54CAC}" type="presOf" srcId="{36CEC802-5896-4BB2-8141-27C43C2E2980}" destId="{67B69ED5-1C2E-42E4-A479-FCC6E5E45875}" srcOrd="0" destOrd="0" presId="urn:microsoft.com/office/officeart/2005/8/layout/vList2"/>
    <dgm:cxn modelId="{37C6014A-54FA-4DC4-BDBF-A18949C89A2C}" srcId="{36CEC802-5896-4BB2-8141-27C43C2E2980}" destId="{B8BF6994-6165-4601-936C-6F4A61240FAF}" srcOrd="0" destOrd="0" parTransId="{93389D87-C9E3-4EC8-A4FC-DC4A95CF61D6}" sibTransId="{92F4DF07-0D26-4981-938C-6340B707BC32}"/>
    <dgm:cxn modelId="{D93B883E-F2AB-4BF0-A24F-C80CA1119DFE}" type="presParOf" srcId="{67B69ED5-1C2E-42E4-A479-FCC6E5E45875}" destId="{52420622-D7C6-4D69-82C9-134969A6E783}" srcOrd="0" destOrd="0" presId="urn:microsoft.com/office/officeart/2005/8/layout/vList2"/>
    <dgm:cxn modelId="{069C1AAA-4726-40D9-A822-70957A3B722B}" type="presParOf" srcId="{67B69ED5-1C2E-42E4-A479-FCC6E5E45875}" destId="{ABCFCF3E-15C5-4DFB-A338-12ED1D2B7448}" srcOrd="1" destOrd="0" presId="urn:microsoft.com/office/officeart/2005/8/layout/vList2"/>
    <dgm:cxn modelId="{DC062BF7-A099-4706-AC7C-F27DBFF13528}" type="presParOf" srcId="{67B69ED5-1C2E-42E4-A479-FCC6E5E45875}" destId="{933A4325-B9E4-4C79-B550-75EFB13D3409}" srcOrd="2" destOrd="0" presId="urn:microsoft.com/office/officeart/2005/8/layout/vList2"/>
    <dgm:cxn modelId="{EBBD2E91-80EA-48AE-A1E6-73E48B169719}" type="presParOf" srcId="{67B69ED5-1C2E-42E4-A479-FCC6E5E45875}" destId="{D17704DF-FD6F-43F6-B9C3-08E69D30D4D0}" srcOrd="3" destOrd="0" presId="urn:microsoft.com/office/officeart/2005/8/layout/vList2"/>
    <dgm:cxn modelId="{AD698933-2902-464C-B59C-F05AADE8EBBA}" type="presParOf" srcId="{67B69ED5-1C2E-42E4-A479-FCC6E5E45875}" destId="{981AB023-CA19-4D9A-8342-C1735CCA7B49}" srcOrd="4" destOrd="0" presId="urn:microsoft.com/office/officeart/2005/8/layout/vList2"/>
    <dgm:cxn modelId="{66F701A7-C14A-4F9A-A880-3098AF133071}" type="presParOf" srcId="{67B69ED5-1C2E-42E4-A479-FCC6E5E45875}" destId="{898FE7B2-8817-476C-B987-412691CDE11F}" srcOrd="5" destOrd="0" presId="urn:microsoft.com/office/officeart/2005/8/layout/vList2"/>
    <dgm:cxn modelId="{4F2B6206-E6EF-4171-928D-662037CFF499}" type="presParOf" srcId="{67B69ED5-1C2E-42E4-A479-FCC6E5E45875}" destId="{95209BF6-D12B-4D9C-9A8A-26CA96C7EB71}" srcOrd="6" destOrd="0" presId="urn:microsoft.com/office/officeart/2005/8/layout/vList2"/>
    <dgm:cxn modelId="{0AF69F17-2BB4-444B-9807-15CFA7A4BCDB}" type="presParOf" srcId="{67B69ED5-1C2E-42E4-A479-FCC6E5E45875}" destId="{43AC0434-AAA6-4EBB-81C1-FA778CC3953F}" srcOrd="7" destOrd="0" presId="urn:microsoft.com/office/officeart/2005/8/layout/vList2"/>
    <dgm:cxn modelId="{75467EEF-459A-4E38-AA99-39289EED7F20}" type="presParOf" srcId="{67B69ED5-1C2E-42E4-A479-FCC6E5E45875}" destId="{DCC7DA2B-16DA-45CF-A6D6-3C6041FA309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C419E-DBC6-44C1-9D5A-8C366A196619}">
      <dsp:nvSpPr>
        <dsp:cNvPr id="0" name=""/>
        <dsp:cNvSpPr/>
      </dsp:nvSpPr>
      <dsp:spPr>
        <a:xfrm>
          <a:off x="0" y="614"/>
          <a:ext cx="7718647" cy="418052"/>
        </a:xfrm>
        <a:prstGeom prst="roundRect">
          <a:avLst/>
        </a:prstGeom>
        <a:solidFill>
          <a:srgbClr val="E1EF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0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Rozsah implementace - plošná, výběrová</a:t>
          </a:r>
        </a:p>
      </dsp:txBody>
      <dsp:txXfrm>
        <a:off x="20408" y="21022"/>
        <a:ext cx="7677831" cy="377236"/>
      </dsp:txXfrm>
    </dsp:sp>
    <dsp:sp modelId="{83219252-53AA-43FD-9492-59DFE75BC63E}">
      <dsp:nvSpPr>
        <dsp:cNvPr id="0" name=""/>
        <dsp:cNvSpPr/>
      </dsp:nvSpPr>
      <dsp:spPr>
        <a:xfrm>
          <a:off x="0" y="430845"/>
          <a:ext cx="7718647" cy="418052"/>
        </a:xfrm>
        <a:prstGeom prst="roundRect">
          <a:avLst/>
        </a:prstGeom>
        <a:solidFill>
          <a:srgbClr val="E1EF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0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Rozsah funkcionalit AMM - LP15, A+, A-, blokování spotřebičů,  4 tarif, dálková parametrizace, standardizované rozhraní na     zákazníka, </a:t>
          </a:r>
          <a:r>
            <a:rPr lang="cs-CZ" sz="1300" b="0" kern="1200" dirty="0" err="1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limiter</a:t>
          </a:r>
          <a:r>
            <a:rPr lang="cs-CZ" sz="1300" b="0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 a odpojovač, …</a:t>
          </a:r>
        </a:p>
      </dsp:txBody>
      <dsp:txXfrm>
        <a:off x="20408" y="451253"/>
        <a:ext cx="7677831" cy="377236"/>
      </dsp:txXfrm>
    </dsp:sp>
    <dsp:sp modelId="{EEDC595D-D45F-4B1C-A527-FBE1F61DE4DF}">
      <dsp:nvSpPr>
        <dsp:cNvPr id="0" name=""/>
        <dsp:cNvSpPr/>
      </dsp:nvSpPr>
      <dsp:spPr>
        <a:xfrm>
          <a:off x="0" y="861075"/>
          <a:ext cx="7718647" cy="418052"/>
        </a:xfrm>
        <a:prstGeom prst="roundRect">
          <a:avLst/>
        </a:prstGeom>
        <a:solidFill>
          <a:srgbClr val="E1EF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0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Úspory energií, vyšší energetická účinnost</a:t>
          </a:r>
        </a:p>
      </dsp:txBody>
      <dsp:txXfrm>
        <a:off x="20408" y="881483"/>
        <a:ext cx="7677831" cy="377236"/>
      </dsp:txXfrm>
    </dsp:sp>
    <dsp:sp modelId="{BACD1779-BD5A-4407-A6AB-E884974A491E}">
      <dsp:nvSpPr>
        <dsp:cNvPr id="0" name=""/>
        <dsp:cNvSpPr/>
      </dsp:nvSpPr>
      <dsp:spPr>
        <a:xfrm>
          <a:off x="0" y="1291305"/>
          <a:ext cx="7718647" cy="418052"/>
        </a:xfrm>
        <a:prstGeom prst="roundRect">
          <a:avLst/>
        </a:prstGeom>
        <a:solidFill>
          <a:srgbClr val="E1EF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0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Tarifní politiky, obchodní, distribuční</a:t>
          </a:r>
        </a:p>
      </dsp:txBody>
      <dsp:txXfrm>
        <a:off x="20408" y="1311713"/>
        <a:ext cx="7677831" cy="377236"/>
      </dsp:txXfrm>
    </dsp:sp>
    <dsp:sp modelId="{B349F33E-18B6-4E12-BB42-9A4A7E6D18D3}">
      <dsp:nvSpPr>
        <dsp:cNvPr id="0" name=""/>
        <dsp:cNvSpPr/>
      </dsp:nvSpPr>
      <dsp:spPr>
        <a:xfrm>
          <a:off x="0" y="1721536"/>
          <a:ext cx="7718647" cy="418052"/>
        </a:xfrm>
        <a:prstGeom prst="roundRect">
          <a:avLst/>
        </a:prstGeom>
        <a:solidFill>
          <a:srgbClr val="E1EF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0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Řízení spotřeby v odběrném místě</a:t>
          </a:r>
        </a:p>
      </dsp:txBody>
      <dsp:txXfrm>
        <a:off x="20408" y="1741944"/>
        <a:ext cx="7677831" cy="377236"/>
      </dsp:txXfrm>
    </dsp:sp>
    <dsp:sp modelId="{9D451FCE-2891-44C1-B72B-8DD43410D912}">
      <dsp:nvSpPr>
        <dsp:cNvPr id="0" name=""/>
        <dsp:cNvSpPr/>
      </dsp:nvSpPr>
      <dsp:spPr>
        <a:xfrm>
          <a:off x="0" y="2151766"/>
          <a:ext cx="7718647" cy="418052"/>
        </a:xfrm>
        <a:prstGeom prst="roundRect">
          <a:avLst/>
        </a:prstGeom>
        <a:solidFill>
          <a:srgbClr val="E1EF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0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Využití dat pro účastníky energetického trhu</a:t>
          </a:r>
        </a:p>
      </dsp:txBody>
      <dsp:txXfrm>
        <a:off x="20408" y="2172174"/>
        <a:ext cx="7677831" cy="377236"/>
      </dsp:txXfrm>
    </dsp:sp>
    <dsp:sp modelId="{30AC7C50-9F80-4511-B295-00E67AAD37DA}">
      <dsp:nvSpPr>
        <dsp:cNvPr id="0" name=""/>
        <dsp:cNvSpPr/>
      </dsp:nvSpPr>
      <dsp:spPr>
        <a:xfrm>
          <a:off x="0" y="2581996"/>
          <a:ext cx="7718647" cy="418052"/>
        </a:xfrm>
        <a:prstGeom prst="roundRect">
          <a:avLst/>
        </a:prstGeom>
        <a:solidFill>
          <a:srgbClr val="E1EF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0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AMM pro PDS, monitoring sítě, datový dispečink</a:t>
          </a:r>
        </a:p>
      </dsp:txBody>
      <dsp:txXfrm>
        <a:off x="20408" y="2602404"/>
        <a:ext cx="7677831" cy="377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FF40B-E066-4AFD-9472-D32A0769D84F}">
      <dsp:nvSpPr>
        <dsp:cNvPr id="0" name=""/>
        <dsp:cNvSpPr/>
      </dsp:nvSpPr>
      <dsp:spPr>
        <a:xfrm rot="10800000">
          <a:off x="1234341" y="65324"/>
          <a:ext cx="7329890" cy="4665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005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0" kern="1200" dirty="0">
              <a:latin typeface="Arial" panose="020B0604020202020204" pitchFamily="34" charset="0"/>
              <a:cs typeface="Arial" panose="020B0604020202020204" pitchFamily="34" charset="0"/>
            </a:rPr>
            <a:t>Na zákazníky je zapotřebí nahlížet jako na zdroj  flexibility pro elektrickou soustavu. </a:t>
          </a:r>
        </a:p>
      </dsp:txBody>
      <dsp:txXfrm rot="10800000">
        <a:off x="1350980" y="65324"/>
        <a:ext cx="7213251" cy="466556"/>
      </dsp:txXfrm>
    </dsp:sp>
    <dsp:sp modelId="{6A7A0183-F797-431D-BCE2-D141848E5808}">
      <dsp:nvSpPr>
        <dsp:cNvPr id="0" name=""/>
        <dsp:cNvSpPr/>
      </dsp:nvSpPr>
      <dsp:spPr>
        <a:xfrm>
          <a:off x="591622" y="0"/>
          <a:ext cx="612294" cy="6122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1683A-8F2B-4EA5-B898-EAEE5C7FF1C8}">
      <dsp:nvSpPr>
        <dsp:cNvPr id="0" name=""/>
        <dsp:cNvSpPr/>
      </dsp:nvSpPr>
      <dsp:spPr>
        <a:xfrm rot="10800000">
          <a:off x="1537801" y="578375"/>
          <a:ext cx="7282079" cy="4470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005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0" kern="1200" dirty="0">
              <a:latin typeface="Arial" panose="020B0604020202020204" pitchFamily="34" charset="0"/>
              <a:cs typeface="Arial" panose="020B0604020202020204" pitchFamily="34" charset="0"/>
            </a:rPr>
            <a:t>Nutná je jejich podpora, aby se stali aktivními poskytovateli služeb.</a:t>
          </a:r>
        </a:p>
      </dsp:txBody>
      <dsp:txXfrm rot="10800000">
        <a:off x="1649552" y="578375"/>
        <a:ext cx="7170328" cy="447005"/>
      </dsp:txXfrm>
    </dsp:sp>
    <dsp:sp modelId="{5DE24E16-B91A-4C71-97CB-A1B10EF15E9A}">
      <dsp:nvSpPr>
        <dsp:cNvPr id="0" name=""/>
        <dsp:cNvSpPr/>
      </dsp:nvSpPr>
      <dsp:spPr>
        <a:xfrm>
          <a:off x="798627" y="543716"/>
          <a:ext cx="612294" cy="61229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278A1-62DC-48FC-99BE-70FF4FCBE8AF}">
      <dsp:nvSpPr>
        <dsp:cNvPr id="0" name=""/>
        <dsp:cNvSpPr/>
      </dsp:nvSpPr>
      <dsp:spPr>
        <a:xfrm rot="10800000">
          <a:off x="1986652" y="1086472"/>
          <a:ext cx="7071158" cy="6122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005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0" kern="1200" dirty="0">
              <a:latin typeface="Arial" panose="020B0604020202020204" pitchFamily="34" charset="0"/>
              <a:cs typeface="Arial" panose="020B0604020202020204" pitchFamily="34" charset="0"/>
            </a:rPr>
            <a:t>Potřeba tvorby nových smluvních vztahů potřebných pro zavedení služeb, které budou reflektovat technické možnosti, rozdílné potřeby odběratelů a jejich vůli podílet se na DSR</a:t>
          </a:r>
        </a:p>
      </dsp:txBody>
      <dsp:txXfrm rot="10800000">
        <a:off x="2139725" y="1086472"/>
        <a:ext cx="6918085" cy="612294"/>
      </dsp:txXfrm>
    </dsp:sp>
    <dsp:sp modelId="{CFAF416F-55E1-402B-9090-5022ED09B62D}">
      <dsp:nvSpPr>
        <dsp:cNvPr id="0" name=""/>
        <dsp:cNvSpPr/>
      </dsp:nvSpPr>
      <dsp:spPr>
        <a:xfrm>
          <a:off x="1344451" y="1086472"/>
          <a:ext cx="612294" cy="61229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22564-D044-48C8-9F63-D1CB3078053D}">
      <dsp:nvSpPr>
        <dsp:cNvPr id="0" name=""/>
        <dsp:cNvSpPr/>
      </dsp:nvSpPr>
      <dsp:spPr>
        <a:xfrm>
          <a:off x="0" y="0"/>
          <a:ext cx="4584877" cy="45848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A2B54-8FEE-4E7E-AFF2-6CF0A2BE796C}">
      <dsp:nvSpPr>
        <dsp:cNvPr id="0" name=""/>
        <dsp:cNvSpPr/>
      </dsp:nvSpPr>
      <dsp:spPr>
        <a:xfrm>
          <a:off x="2292438" y="0"/>
          <a:ext cx="6070975" cy="45848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>
              <a:latin typeface="Arial" panose="020B0604020202020204" pitchFamily="34" charset="0"/>
              <a:cs typeface="Arial" panose="020B0604020202020204" pitchFamily="34" charset="0"/>
            </a:rPr>
            <a:t>Monitoring provozního stavu distribuční sítě</a:t>
          </a:r>
          <a:endParaRPr lang="cs-CZ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2438" y="0"/>
        <a:ext cx="6070975" cy="458487"/>
      </dsp:txXfrm>
    </dsp:sp>
    <dsp:sp modelId="{9B5AD57B-58CE-490A-8675-0D0D2114EF86}">
      <dsp:nvSpPr>
        <dsp:cNvPr id="0" name=""/>
        <dsp:cNvSpPr/>
      </dsp:nvSpPr>
      <dsp:spPr>
        <a:xfrm>
          <a:off x="343865" y="458487"/>
          <a:ext cx="3897146" cy="389714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DE5C8-9011-4A26-9DDA-A410B1666D8A}">
      <dsp:nvSpPr>
        <dsp:cNvPr id="0" name=""/>
        <dsp:cNvSpPr/>
      </dsp:nvSpPr>
      <dsp:spPr>
        <a:xfrm>
          <a:off x="2292438" y="458487"/>
          <a:ext cx="6070975" cy="3897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>
              <a:latin typeface="Arial" panose="020B0604020202020204" pitchFamily="34" charset="0"/>
              <a:cs typeface="Arial" panose="020B0604020202020204" pitchFamily="34" charset="0"/>
            </a:rPr>
            <a:t>Změna procesů obsluhy a provozu distribuční sítě</a:t>
          </a:r>
          <a:endParaRPr lang="cs-CZ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2438" y="458487"/>
        <a:ext cx="6070975" cy="458487"/>
      </dsp:txXfrm>
    </dsp:sp>
    <dsp:sp modelId="{8BA5BAAA-7B9F-489D-BABC-F24FE5F72A91}">
      <dsp:nvSpPr>
        <dsp:cNvPr id="0" name=""/>
        <dsp:cNvSpPr/>
      </dsp:nvSpPr>
      <dsp:spPr>
        <a:xfrm>
          <a:off x="687731" y="916974"/>
          <a:ext cx="3209415" cy="32094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D7F35-07F8-4DA5-B214-2048D7DA38E9}">
      <dsp:nvSpPr>
        <dsp:cNvPr id="0" name=""/>
        <dsp:cNvSpPr/>
      </dsp:nvSpPr>
      <dsp:spPr>
        <a:xfrm>
          <a:off x="2292438" y="916974"/>
          <a:ext cx="6070975" cy="32094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>
              <a:latin typeface="Arial" panose="020B0604020202020204" pitchFamily="34" charset="0"/>
              <a:cs typeface="Arial" panose="020B0604020202020204" pitchFamily="34" charset="0"/>
            </a:rPr>
            <a:t>Vstupní data pro obnovu a údržbu sítě</a:t>
          </a:r>
          <a:endParaRPr lang="cs-CZ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2438" y="916974"/>
        <a:ext cx="6070975" cy="458487"/>
      </dsp:txXfrm>
    </dsp:sp>
    <dsp:sp modelId="{35160068-83FA-490E-BA83-3879B1FBBE8D}">
      <dsp:nvSpPr>
        <dsp:cNvPr id="0" name=""/>
        <dsp:cNvSpPr/>
      </dsp:nvSpPr>
      <dsp:spPr>
        <a:xfrm>
          <a:off x="1031596" y="1375461"/>
          <a:ext cx="2521684" cy="252168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50F51-B2ED-4B9D-B2EE-49517FBB685A}">
      <dsp:nvSpPr>
        <dsp:cNvPr id="0" name=""/>
        <dsp:cNvSpPr/>
      </dsp:nvSpPr>
      <dsp:spPr>
        <a:xfrm>
          <a:off x="2292438" y="1375461"/>
          <a:ext cx="6070975" cy="25216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>
              <a:latin typeface="Arial" panose="020B0604020202020204" pitchFamily="34" charset="0"/>
              <a:cs typeface="Arial" panose="020B0604020202020204" pitchFamily="34" charset="0"/>
            </a:rPr>
            <a:t>Lokální řízení distribuční sítě, řízení spotřeby, výroby</a:t>
          </a:r>
          <a:endParaRPr lang="cs-CZ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2438" y="1375461"/>
        <a:ext cx="6070975" cy="458491"/>
      </dsp:txXfrm>
    </dsp:sp>
    <dsp:sp modelId="{CDAE7CED-184A-4598-AD11-B055C7A59E83}">
      <dsp:nvSpPr>
        <dsp:cNvPr id="0" name=""/>
        <dsp:cNvSpPr/>
      </dsp:nvSpPr>
      <dsp:spPr>
        <a:xfrm>
          <a:off x="1375464" y="1833953"/>
          <a:ext cx="1833949" cy="18339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05E97-23E5-4D29-BE6D-55757F174DF3}">
      <dsp:nvSpPr>
        <dsp:cNvPr id="0" name=""/>
        <dsp:cNvSpPr/>
      </dsp:nvSpPr>
      <dsp:spPr>
        <a:xfrm>
          <a:off x="2292438" y="1833953"/>
          <a:ext cx="6070975" cy="1833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>
              <a:latin typeface="Arial" panose="020B0604020202020204" pitchFamily="34" charset="0"/>
              <a:cs typeface="Arial" panose="020B0604020202020204" pitchFamily="34" charset="0"/>
            </a:rPr>
            <a:t>Vstupní data pro technický dispečink VN, NN</a:t>
          </a:r>
          <a:endParaRPr lang="cs-CZ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2438" y="1833953"/>
        <a:ext cx="6070975" cy="458487"/>
      </dsp:txXfrm>
    </dsp:sp>
    <dsp:sp modelId="{E6281F12-180F-41A0-99B4-967798F23DEC}">
      <dsp:nvSpPr>
        <dsp:cNvPr id="0" name=""/>
        <dsp:cNvSpPr/>
      </dsp:nvSpPr>
      <dsp:spPr>
        <a:xfrm>
          <a:off x="1719329" y="2292440"/>
          <a:ext cx="1146218" cy="11462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9E878-39A4-45A4-ACF5-36C6D716A2EC}">
      <dsp:nvSpPr>
        <dsp:cNvPr id="0" name=""/>
        <dsp:cNvSpPr/>
      </dsp:nvSpPr>
      <dsp:spPr>
        <a:xfrm>
          <a:off x="2292438" y="2292440"/>
          <a:ext cx="6070975" cy="11462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>
              <a:latin typeface="Arial" panose="020B0604020202020204" pitchFamily="34" charset="0"/>
              <a:cs typeface="Arial" panose="020B0604020202020204" pitchFamily="34" charset="0"/>
            </a:rPr>
            <a:t>Bilance, predikce, technické ztráty</a:t>
          </a:r>
          <a:endParaRPr lang="cs-CZ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2438" y="2292440"/>
        <a:ext cx="6070975" cy="458487"/>
      </dsp:txXfrm>
    </dsp:sp>
    <dsp:sp modelId="{E8BB3D91-303D-4F38-9CD1-03981074E748}">
      <dsp:nvSpPr>
        <dsp:cNvPr id="0" name=""/>
        <dsp:cNvSpPr/>
      </dsp:nvSpPr>
      <dsp:spPr>
        <a:xfrm>
          <a:off x="2063195" y="2750927"/>
          <a:ext cx="458487" cy="4584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32D7F-FD1A-463A-9090-A76496BCD05C}">
      <dsp:nvSpPr>
        <dsp:cNvPr id="0" name=""/>
        <dsp:cNvSpPr/>
      </dsp:nvSpPr>
      <dsp:spPr>
        <a:xfrm>
          <a:off x="2292439" y="2712290"/>
          <a:ext cx="6070975" cy="458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>
              <a:latin typeface="Arial" panose="020B0604020202020204" pitchFamily="34" charset="0"/>
              <a:cs typeface="Arial" panose="020B0604020202020204" pitchFamily="34" charset="0"/>
            </a:rPr>
            <a:t>Smart Grid, Smart City, Smart Home</a:t>
          </a:r>
          <a:endParaRPr lang="cs-CZ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2439" y="2712290"/>
        <a:ext cx="6070975" cy="458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CC06A-DCF3-4E9C-97F5-BBFCD2D550CF}">
      <dsp:nvSpPr>
        <dsp:cNvPr id="0" name=""/>
        <dsp:cNvSpPr/>
      </dsp:nvSpPr>
      <dsp:spPr>
        <a:xfrm rot="10800000">
          <a:off x="743621" y="97"/>
          <a:ext cx="6605098" cy="540370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2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Rozvoj elektroenergetiky – oživení, nárůst spotřeby elektrické energie</a:t>
          </a:r>
        </a:p>
      </dsp:txBody>
      <dsp:txXfrm rot="10800000">
        <a:off x="878713" y="97"/>
        <a:ext cx="6470006" cy="540370"/>
      </dsp:txXfrm>
    </dsp:sp>
    <dsp:sp modelId="{EEEE55A0-4EC5-42E9-845E-BA8D55DDD57C}">
      <dsp:nvSpPr>
        <dsp:cNvPr id="0" name=""/>
        <dsp:cNvSpPr/>
      </dsp:nvSpPr>
      <dsp:spPr>
        <a:xfrm>
          <a:off x="174201" y="48"/>
          <a:ext cx="540370" cy="5403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8442A-5D03-4756-8A99-A0D758CED3A1}">
      <dsp:nvSpPr>
        <dsp:cNvPr id="0" name=""/>
        <dsp:cNvSpPr/>
      </dsp:nvSpPr>
      <dsp:spPr>
        <a:xfrm rot="10800000">
          <a:off x="743621" y="701772"/>
          <a:ext cx="6605098" cy="540370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2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Ekologický provoz – osobní doprava, veřejné dopravní systémy, ..</a:t>
          </a:r>
        </a:p>
      </dsp:txBody>
      <dsp:txXfrm rot="10800000">
        <a:off x="878713" y="701772"/>
        <a:ext cx="6470006" cy="540370"/>
      </dsp:txXfrm>
    </dsp:sp>
    <dsp:sp modelId="{8E47EE60-9633-4A91-B360-7EEF1E4C68E6}">
      <dsp:nvSpPr>
        <dsp:cNvPr id="0" name=""/>
        <dsp:cNvSpPr/>
      </dsp:nvSpPr>
      <dsp:spPr>
        <a:xfrm>
          <a:off x="174201" y="701723"/>
          <a:ext cx="540370" cy="5403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A776B-C424-40B2-8CFA-3E30814AFB65}">
      <dsp:nvSpPr>
        <dsp:cNvPr id="0" name=""/>
        <dsp:cNvSpPr/>
      </dsp:nvSpPr>
      <dsp:spPr>
        <a:xfrm rot="10800000">
          <a:off x="743621" y="1403447"/>
          <a:ext cx="6605098" cy="540370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2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Nerovnoměrné rozložení elektromobility v lokalitách</a:t>
          </a:r>
        </a:p>
      </dsp:txBody>
      <dsp:txXfrm rot="10800000">
        <a:off x="878713" y="1403447"/>
        <a:ext cx="6470006" cy="540370"/>
      </dsp:txXfrm>
    </dsp:sp>
    <dsp:sp modelId="{B3080D3D-2079-4857-9EA5-9BDA98B3CF6A}">
      <dsp:nvSpPr>
        <dsp:cNvPr id="0" name=""/>
        <dsp:cNvSpPr/>
      </dsp:nvSpPr>
      <dsp:spPr>
        <a:xfrm>
          <a:off x="174201" y="1403399"/>
          <a:ext cx="540370" cy="5403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1740E-03EF-4401-BAD3-8854EFC857B6}">
      <dsp:nvSpPr>
        <dsp:cNvPr id="0" name=""/>
        <dsp:cNvSpPr/>
      </dsp:nvSpPr>
      <dsp:spPr>
        <a:xfrm rot="10800000">
          <a:off x="743621" y="2105123"/>
          <a:ext cx="6605098" cy="540370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2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Vysoký soudobý příkon v domácnostech</a:t>
          </a:r>
        </a:p>
      </dsp:txBody>
      <dsp:txXfrm rot="10800000">
        <a:off x="878713" y="2105123"/>
        <a:ext cx="6470006" cy="540370"/>
      </dsp:txXfrm>
    </dsp:sp>
    <dsp:sp modelId="{AE07B689-978E-4070-B5C9-244422DC2636}">
      <dsp:nvSpPr>
        <dsp:cNvPr id="0" name=""/>
        <dsp:cNvSpPr/>
      </dsp:nvSpPr>
      <dsp:spPr>
        <a:xfrm>
          <a:off x="174201" y="2105074"/>
          <a:ext cx="540370" cy="5403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DA1CA-F62C-4723-8DF0-19C4DF45E373}">
      <dsp:nvSpPr>
        <dsp:cNvPr id="0" name=""/>
        <dsp:cNvSpPr/>
      </dsp:nvSpPr>
      <dsp:spPr>
        <a:xfrm rot="10800000">
          <a:off x="743621" y="2806798"/>
          <a:ext cx="6605098" cy="540370"/>
        </a:xfrm>
        <a:prstGeom prst="homePlat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2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Problém připojování </a:t>
          </a:r>
          <a:r>
            <a:rPr lang="cs-CZ" sz="1800" b="1" kern="1200" dirty="0" err="1"/>
            <a:t>rychlonabíjecích</a:t>
          </a:r>
          <a:r>
            <a:rPr lang="cs-CZ" sz="1800" b="1" kern="1200" dirty="0"/>
            <a:t> stanic – vysoká proudová zátěž</a:t>
          </a:r>
        </a:p>
      </dsp:txBody>
      <dsp:txXfrm rot="10800000">
        <a:off x="878713" y="2806798"/>
        <a:ext cx="6470006" cy="540370"/>
      </dsp:txXfrm>
    </dsp:sp>
    <dsp:sp modelId="{2A9F810F-7F1E-4320-A9B5-B6AD9E56A42B}">
      <dsp:nvSpPr>
        <dsp:cNvPr id="0" name=""/>
        <dsp:cNvSpPr/>
      </dsp:nvSpPr>
      <dsp:spPr>
        <a:xfrm>
          <a:off x="174201" y="2806750"/>
          <a:ext cx="540370" cy="5403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DB775-CD68-48E4-974A-D277B261482A}">
      <dsp:nvSpPr>
        <dsp:cNvPr id="0" name=""/>
        <dsp:cNvSpPr/>
      </dsp:nvSpPr>
      <dsp:spPr>
        <a:xfrm rot="10800000">
          <a:off x="743621" y="3508474"/>
          <a:ext cx="6605098" cy="540370"/>
        </a:xfrm>
        <a:prstGeom prst="homePlat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2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Požadavky EU - problémy veřejných parkovacích míst (1/10, nové objekty)</a:t>
          </a:r>
        </a:p>
      </dsp:txBody>
      <dsp:txXfrm rot="10800000">
        <a:off x="878713" y="3508474"/>
        <a:ext cx="6470006" cy="540370"/>
      </dsp:txXfrm>
    </dsp:sp>
    <dsp:sp modelId="{50EC62CA-C1D5-4E4D-BD76-FF04C6F90343}">
      <dsp:nvSpPr>
        <dsp:cNvPr id="0" name=""/>
        <dsp:cNvSpPr/>
      </dsp:nvSpPr>
      <dsp:spPr>
        <a:xfrm>
          <a:off x="174201" y="3508425"/>
          <a:ext cx="540370" cy="5403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8B93F-6A71-4FF4-AC0A-1A7E61676B06}">
      <dsp:nvSpPr>
        <dsp:cNvPr id="0" name=""/>
        <dsp:cNvSpPr/>
      </dsp:nvSpPr>
      <dsp:spPr>
        <a:xfrm rot="10800000">
          <a:off x="743621" y="4210149"/>
          <a:ext cx="6605098" cy="540370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2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Identifikace, obchodní systémy dobíjení elektromobilů</a:t>
          </a:r>
        </a:p>
      </dsp:txBody>
      <dsp:txXfrm rot="10800000">
        <a:off x="878713" y="4210149"/>
        <a:ext cx="6470006" cy="540370"/>
      </dsp:txXfrm>
    </dsp:sp>
    <dsp:sp modelId="{5475F710-AC54-4098-81A4-405F2032BC99}">
      <dsp:nvSpPr>
        <dsp:cNvPr id="0" name=""/>
        <dsp:cNvSpPr/>
      </dsp:nvSpPr>
      <dsp:spPr>
        <a:xfrm>
          <a:off x="174201" y="4210100"/>
          <a:ext cx="540370" cy="5403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20622-D7C6-4D69-82C9-134969A6E783}">
      <dsp:nvSpPr>
        <dsp:cNvPr id="0" name=""/>
        <dsp:cNvSpPr/>
      </dsp:nvSpPr>
      <dsp:spPr>
        <a:xfrm flipV="1">
          <a:off x="0" y="114159"/>
          <a:ext cx="8370849" cy="52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58" y="116717"/>
        <a:ext cx="8365733" cy="47276"/>
      </dsp:txXfrm>
    </dsp:sp>
    <dsp:sp modelId="{ABCFCF3E-15C5-4DFB-A338-12ED1D2B7448}">
      <dsp:nvSpPr>
        <dsp:cNvPr id="0" name=""/>
        <dsp:cNvSpPr/>
      </dsp:nvSpPr>
      <dsp:spPr>
        <a:xfrm>
          <a:off x="0" y="166551"/>
          <a:ext cx="8370849" cy="255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774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Řízení toků elektrické energie z obnovitelných zdrojů:</a:t>
          </a:r>
        </a:p>
      </dsp:txBody>
      <dsp:txXfrm>
        <a:off x="0" y="166551"/>
        <a:ext cx="8370849" cy="255645"/>
      </dsp:txXfrm>
    </dsp:sp>
    <dsp:sp modelId="{933A4325-B9E4-4C79-B550-75EFB13D3409}">
      <dsp:nvSpPr>
        <dsp:cNvPr id="0" name=""/>
        <dsp:cNvSpPr/>
      </dsp:nvSpPr>
      <dsp:spPr>
        <a:xfrm>
          <a:off x="0" y="422196"/>
          <a:ext cx="8370849" cy="882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latin typeface="Arial" panose="020B0604020202020204" pitchFamily="34" charset="0"/>
              <a:cs typeface="Arial" panose="020B0604020202020204" pitchFamily="34" charset="0"/>
            </a:rPr>
            <a:t>vyrovnává přirozenou fluktuaci v tocích elektrické energie z decentrálních zdrojů. Distribuční sítě a obzvláště pak radiální sítě nejsou často navrženy na přenos tak velkého množství elektrického výkonu z fluktuujících obnovitelných zdrojů. V tomto případě akumulace elektrické energie je způsob, jak snížit namáhání těchto lokálních distribučních sítí. </a:t>
          </a:r>
        </a:p>
      </dsp:txBody>
      <dsp:txXfrm>
        <a:off x="43064" y="465260"/>
        <a:ext cx="8284721" cy="796052"/>
      </dsp:txXfrm>
    </dsp:sp>
    <dsp:sp modelId="{D17704DF-FD6F-43F6-B9C3-08E69D30D4D0}">
      <dsp:nvSpPr>
        <dsp:cNvPr id="0" name=""/>
        <dsp:cNvSpPr/>
      </dsp:nvSpPr>
      <dsp:spPr>
        <a:xfrm>
          <a:off x="0" y="1304376"/>
          <a:ext cx="8370849" cy="255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774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Omezení výkonových špiček: </a:t>
          </a:r>
        </a:p>
      </dsp:txBody>
      <dsp:txXfrm>
        <a:off x="0" y="1304376"/>
        <a:ext cx="8370849" cy="255645"/>
      </dsp:txXfrm>
    </dsp:sp>
    <dsp:sp modelId="{981AB023-CA19-4D9A-8342-C1735CCA7B49}">
      <dsp:nvSpPr>
        <dsp:cNvPr id="0" name=""/>
        <dsp:cNvSpPr/>
      </dsp:nvSpPr>
      <dsp:spPr>
        <a:xfrm>
          <a:off x="0" y="1560021"/>
          <a:ext cx="8370849" cy="882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>
              <a:latin typeface="Arial" panose="020B0604020202020204" pitchFamily="34" charset="0"/>
              <a:cs typeface="Arial" panose="020B0604020202020204" pitchFamily="34" charset="0"/>
            </a:rPr>
            <a:t>akumulace elektrické energie v době malého zatížení distribuční sítě a následně ji dodávat v období zvýšené poptávky. Z ekonomického hlediska je tato možnost obzvláště zajímavá pro průmyslové parky, větší obchodní centra a rozsáhlejší bytové komplexy. </a:t>
          </a:r>
        </a:p>
      </dsp:txBody>
      <dsp:txXfrm>
        <a:off x="43064" y="1603085"/>
        <a:ext cx="8284721" cy="796052"/>
      </dsp:txXfrm>
    </dsp:sp>
    <dsp:sp modelId="{898FE7B2-8817-476C-B987-412691CDE11F}">
      <dsp:nvSpPr>
        <dsp:cNvPr id="0" name=""/>
        <dsp:cNvSpPr/>
      </dsp:nvSpPr>
      <dsp:spPr>
        <a:xfrm>
          <a:off x="0" y="2442201"/>
          <a:ext cx="8370849" cy="255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774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Regulace napětí a kvalita elektrické energie:</a:t>
          </a:r>
        </a:p>
      </dsp:txBody>
      <dsp:txXfrm>
        <a:off x="0" y="2442201"/>
        <a:ext cx="8370849" cy="255645"/>
      </dsp:txXfrm>
    </dsp:sp>
    <dsp:sp modelId="{95209BF6-D12B-4D9C-9A8A-26CA96C7EB71}">
      <dsp:nvSpPr>
        <dsp:cNvPr id="0" name=""/>
        <dsp:cNvSpPr/>
      </dsp:nvSpPr>
      <dsp:spPr>
        <a:xfrm>
          <a:off x="0" y="2697846"/>
          <a:ext cx="8370849" cy="882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latin typeface="Arial" panose="020B0604020202020204" pitchFamily="34" charset="0"/>
              <a:cs typeface="Arial" panose="020B0604020202020204" pitchFamily="34" charset="0"/>
            </a:rPr>
            <a:t>zajišťuje vyšší kvalitu elektrické energie prostřednictvím regulace činného a jalového výkonu, kdy vyrovnává poklesy napětí, napěťovou nesymetrii, nežádoucí harmonické zkreslení a udržuje konstantní dodávku elektrické energie. </a:t>
          </a:r>
        </a:p>
      </dsp:txBody>
      <dsp:txXfrm>
        <a:off x="43064" y="2740910"/>
        <a:ext cx="8284721" cy="796052"/>
      </dsp:txXfrm>
    </dsp:sp>
    <dsp:sp modelId="{43AC0434-AAA6-4EBB-81C1-FA778CC3953F}">
      <dsp:nvSpPr>
        <dsp:cNvPr id="0" name=""/>
        <dsp:cNvSpPr/>
      </dsp:nvSpPr>
      <dsp:spPr>
        <a:xfrm>
          <a:off x="0" y="3580026"/>
          <a:ext cx="8370849" cy="255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774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Regulace jalového výkonu:</a:t>
          </a:r>
        </a:p>
      </dsp:txBody>
      <dsp:txXfrm>
        <a:off x="0" y="3580026"/>
        <a:ext cx="8370849" cy="255645"/>
      </dsp:txXfrm>
    </dsp:sp>
    <dsp:sp modelId="{DCC7DA2B-16DA-45CF-A6D6-3C6041FA309D}">
      <dsp:nvSpPr>
        <dsp:cNvPr id="0" name=""/>
        <dsp:cNvSpPr/>
      </dsp:nvSpPr>
      <dsp:spPr>
        <a:xfrm>
          <a:off x="0" y="3835671"/>
          <a:ext cx="8370849" cy="882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>
              <a:latin typeface="Arial" panose="020B0604020202020204" pitchFamily="34" charset="0"/>
              <a:cs typeface="Arial" panose="020B0604020202020204" pitchFamily="34" charset="0"/>
            </a:rPr>
            <a:t>provádí regulaci jalového výkonu ve velkém rozsahu. Obnovení dodávek v oblastech Microgrids dovede obnovit dodávky elektrické energie nezávisle na ostatních zdrojích elektrické energie, a tak přispívá významně ke zvýšení nezávislosti dodávek v lokálních sítích.</a:t>
          </a:r>
        </a:p>
      </dsp:txBody>
      <dsp:txXfrm>
        <a:off x="43064" y="3878735"/>
        <a:ext cx="8284721" cy="796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8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/>
            </a:lvl1pPr>
          </a:lstStyle>
          <a:p>
            <a:fld id="{83596A59-D995-41A8-98D2-1EE8C1FA4ED6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8" y="9428586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/>
            </a:lvl1pPr>
          </a:lstStyle>
          <a:p>
            <a:fld id="{CA9D38FB-4EBF-45B5-9D5E-32CC2C7699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048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/>
            </a:lvl1pPr>
          </a:lstStyle>
          <a:p>
            <a:fld id="{9C03D4E0-B3CA-4C9E-BE9C-96D295303923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2144" tIns="46072" rIns="92144" bIns="46072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/>
            </a:lvl1pPr>
          </a:lstStyle>
          <a:p>
            <a:fld id="{01D0DEEB-74A7-464C-87C8-E2B5465D3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14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570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Analytická praxe používaná</a:t>
            </a:r>
            <a:r>
              <a:rPr lang="cs-CZ" baseline="0" dirty="0" smtClean="0"/>
              <a:t> v ČR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45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455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865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368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200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165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75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302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799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30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075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Požadavky EU</a:t>
            </a:r>
            <a:r>
              <a:rPr lang="cs-CZ" baseline="0" dirty="0" smtClean="0"/>
              <a:t> – </a:t>
            </a:r>
            <a:r>
              <a:rPr lang="cs-CZ" dirty="0" err="1" smtClean="0"/>
              <a:t>Euronormy</a:t>
            </a:r>
            <a:r>
              <a:rPr lang="cs-CZ" baseline="0" dirty="0" smtClean="0"/>
              <a:t> na emise (CO2, </a:t>
            </a:r>
            <a:r>
              <a:rPr lang="cs-CZ" baseline="0" dirty="0" err="1" smtClean="0"/>
              <a:t>NOx</a:t>
            </a:r>
            <a:r>
              <a:rPr lang="cs-CZ" baseline="0" dirty="0" smtClean="0"/>
              <a:t>, pevné částice) – dnes E6.</a:t>
            </a:r>
          </a:p>
          <a:p>
            <a:r>
              <a:rPr lang="cs-CZ" baseline="0" dirty="0" smtClean="0"/>
              <a:t>Regulace na úrovni měst a obcí (omezení vjezdu automobilů do obcí)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524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M1 – osobní vozidlo</a:t>
            </a:r>
          </a:p>
          <a:p>
            <a:r>
              <a:rPr lang="cs-CZ" dirty="0" smtClean="0"/>
              <a:t>M2 a M3 – autobusy</a:t>
            </a:r>
          </a:p>
          <a:p>
            <a:r>
              <a:rPr lang="cs-CZ" dirty="0" smtClean="0"/>
              <a:t>N – nákladní auta (malá až velká)</a:t>
            </a:r>
          </a:p>
          <a:p>
            <a:r>
              <a:rPr lang="cs-CZ" dirty="0" smtClean="0"/>
              <a:t>L – motocykly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 smtClean="0"/>
              <a:t>celkový potenciál spotřeby elektrovozidel SR je přibližně </a:t>
            </a:r>
            <a:r>
              <a:rPr lang="cs-CZ" b="0" dirty="0" smtClean="0">
                <a:solidFill>
                  <a:srgbClr val="3871AA"/>
                </a:solidFill>
              </a:rPr>
              <a:t>8 </a:t>
            </a:r>
            <a:r>
              <a:rPr lang="cs-CZ" b="0" dirty="0" smtClean="0"/>
              <a:t>až</a:t>
            </a:r>
            <a:r>
              <a:rPr lang="cs-CZ" b="0" dirty="0" smtClean="0">
                <a:solidFill>
                  <a:srgbClr val="3871AA"/>
                </a:solidFill>
              </a:rPr>
              <a:t> 12 </a:t>
            </a:r>
            <a:r>
              <a:rPr lang="cs-CZ" b="0" dirty="0" err="1" smtClean="0">
                <a:solidFill>
                  <a:srgbClr val="3871AA"/>
                </a:solidFill>
              </a:rPr>
              <a:t>TWh</a:t>
            </a:r>
            <a:r>
              <a:rPr lang="cs-CZ" b="0" dirty="0" smtClean="0">
                <a:solidFill>
                  <a:srgbClr val="3871AA"/>
                </a:solidFill>
              </a:rPr>
              <a:t> je</a:t>
            </a:r>
            <a:r>
              <a:rPr lang="cs-CZ" b="0" baseline="0" dirty="0" smtClean="0">
                <a:solidFill>
                  <a:srgbClr val="3871AA"/>
                </a:solidFill>
              </a:rPr>
              <a:t> pro </a:t>
            </a:r>
            <a:r>
              <a:rPr lang="cs-CZ" b="0" u="sng" baseline="0" dirty="0" smtClean="0">
                <a:solidFill>
                  <a:srgbClr val="3871AA"/>
                </a:solidFill>
              </a:rPr>
              <a:t>plnou </a:t>
            </a:r>
            <a:r>
              <a:rPr lang="cs-CZ" b="0" baseline="0" dirty="0" err="1" smtClean="0">
                <a:solidFill>
                  <a:srgbClr val="3871AA"/>
                </a:solidFill>
              </a:rPr>
              <a:t>elektromobilitu</a:t>
            </a:r>
            <a:endParaRPr lang="cs-CZ" b="0" dirty="0" smtClean="0">
              <a:solidFill>
                <a:srgbClr val="3871AA"/>
              </a:solidFill>
            </a:endParaRPr>
          </a:p>
          <a:p>
            <a:endParaRPr lang="cs-C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909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M1 – osobní vozidlo</a:t>
            </a:r>
          </a:p>
          <a:p>
            <a:r>
              <a:rPr lang="cs-CZ" dirty="0" smtClean="0"/>
              <a:t>M2 a M3 – autobusy</a:t>
            </a:r>
          </a:p>
          <a:p>
            <a:r>
              <a:rPr lang="cs-CZ" dirty="0" smtClean="0"/>
              <a:t>N – nákladní auta (malá až velká)</a:t>
            </a:r>
          </a:p>
          <a:p>
            <a:r>
              <a:rPr lang="cs-CZ" dirty="0" smtClean="0"/>
              <a:t>L – motocykly</a:t>
            </a:r>
          </a:p>
          <a:p>
            <a:r>
              <a:rPr lang="cs-CZ" dirty="0" smtClean="0"/>
              <a:t>Trend směřování SR na průměrnou úroveň Evropy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267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Jde o predikci - výhled, podrobněji je vytvářena ve </a:t>
            </a:r>
            <a:r>
              <a:rPr lang="cs-CZ" b="1" u="sng" dirty="0" smtClean="0"/>
              <a:t>variantách </a:t>
            </a:r>
          </a:p>
          <a:p>
            <a:r>
              <a:rPr lang="cs-CZ" dirty="0" smtClean="0"/>
              <a:t>M1 – osobní vozidlo</a:t>
            </a:r>
          </a:p>
          <a:p>
            <a:r>
              <a:rPr lang="cs-CZ" dirty="0" smtClean="0"/>
              <a:t>M2 a M3 – autobusy</a:t>
            </a:r>
          </a:p>
          <a:p>
            <a:r>
              <a:rPr lang="cs-CZ" dirty="0" smtClean="0"/>
              <a:t>N – nákladní auta (malá až velká)</a:t>
            </a:r>
          </a:p>
          <a:p>
            <a:r>
              <a:rPr lang="cs-CZ" dirty="0" smtClean="0"/>
              <a:t>L – motocykly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607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603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 – spíše malé nákladní auta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834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Nízkouhlíková</a:t>
            </a:r>
            <a:r>
              <a:rPr lang="cs-CZ" baseline="0" dirty="0" smtClean="0"/>
              <a:t> – snížení emisí všemi prostředky větší zastoupení OZE, proto vyšší podíly elektromobility.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Fosilní – </a:t>
            </a:r>
            <a:r>
              <a:rPr lang="cs-CZ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Rozvoj energetiky založený především na využití </a:t>
            </a:r>
            <a:r>
              <a:rPr lang="cs-CZ" sz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fosilních zdrojů.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>
              <a:solidFill>
                <a:schemeClr val="tx1"/>
              </a:solidFill>
            </a:endParaRPr>
          </a:p>
          <a:p>
            <a:r>
              <a:rPr lang="cs-CZ" baseline="0" dirty="0" smtClean="0">
                <a:solidFill>
                  <a:schemeClr val="tx1"/>
                </a:solidFill>
              </a:rPr>
              <a:t>Viz prezentace pro Oponentní řízení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886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139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0F71B8"/>
                </a:solidFill>
              </a:rPr>
              <a:t>Integrace elektromobility</a:t>
            </a:r>
          </a:p>
          <a:p>
            <a:r>
              <a:rPr lang="cs-CZ" sz="1200" dirty="0" smtClean="0"/>
              <a:t>Současný rozvoj nabíjecích kapacit je pojat neřízeně, není a pravděpodobně nebude centrální koncepce. </a:t>
            </a:r>
          </a:p>
          <a:p>
            <a:r>
              <a:rPr lang="cs-CZ" sz="1200" dirty="0" smtClean="0"/>
              <a:t>Realizace </a:t>
            </a:r>
            <a:r>
              <a:rPr lang="cs-CZ" sz="1200" dirty="0" err="1" smtClean="0"/>
              <a:t>rychlonabíjecích</a:t>
            </a:r>
            <a:r>
              <a:rPr lang="cs-CZ" sz="1200" dirty="0" smtClean="0"/>
              <a:t> kapacit se řídí pouze komerčními zájmy realizátorů.</a:t>
            </a:r>
          </a:p>
          <a:p>
            <a:r>
              <a:rPr lang="cs-CZ" sz="1200" dirty="0" smtClean="0"/>
              <a:t>Vzhledem k vysoké ceně </a:t>
            </a:r>
            <a:r>
              <a:rPr lang="cs-CZ" sz="1200" dirty="0" err="1" smtClean="0"/>
              <a:t>rychlonabíjecích</a:t>
            </a:r>
            <a:r>
              <a:rPr lang="cs-CZ" sz="1200" dirty="0" smtClean="0"/>
              <a:t> stanic a existenci zvýhodněných tarifů pro vlastníky elektromobilů jsou ceny za kWh u veřejných stanic až několikanásobně vyšší než ceny v domácnosti.</a:t>
            </a:r>
          </a:p>
          <a:p>
            <a:r>
              <a:rPr lang="cs-CZ" sz="1200" dirty="0" smtClean="0"/>
              <a:t>Toto jednoznačně upřednostňuje  nabíjení na stávajících odběrných místech maloodběru (případně velkoodběru).</a:t>
            </a:r>
          </a:p>
          <a:p>
            <a:r>
              <a:rPr lang="cs-CZ" sz="1200" dirty="0" smtClean="0"/>
              <a:t>Při větším rozšíření elektromobility je riziko nepříznivé soudobosti na úrovni NN a VN, při současném stavu sítě by se muselo pravděpodobně přistoupit k řízení soudobosti.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239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88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sz="2200" b="1" dirty="0">
                <a:solidFill>
                  <a:srgbClr val="0070C0"/>
                </a:solidFill>
              </a:rPr>
              <a:t>Podmínky pro připojení nových zdrojů do DS</a:t>
            </a:r>
          </a:p>
          <a:p>
            <a:pPr lvl="0" algn="just"/>
            <a:r>
              <a:rPr lang="cs-CZ" dirty="0"/>
              <a:t>Jsou zakotveny v </a:t>
            </a:r>
            <a:r>
              <a:rPr lang="cs-CZ" i="1" dirty="0"/>
              <a:t>Energetickém zákonu</a:t>
            </a:r>
            <a:r>
              <a:rPr lang="cs-CZ" dirty="0"/>
              <a:t> (č. 458/2000 Sb.) a ve vyhlášce č. 81/2010 o podmínkách připojení k elektrizační soustavě.</a:t>
            </a:r>
            <a:r>
              <a:rPr lang="cs-CZ" baseline="0" dirty="0"/>
              <a:t> </a:t>
            </a:r>
            <a:r>
              <a:rPr lang="cs-CZ" dirty="0"/>
              <a:t>Obsahují též způsob stanovení podílu nákladů spojených s připojením. Podmínky pro připojení zařízení vyžadují: </a:t>
            </a:r>
          </a:p>
          <a:p>
            <a:pPr lvl="1" algn="just"/>
            <a:r>
              <a:rPr lang="cs-CZ" dirty="0"/>
              <a:t>podání žádosti</a:t>
            </a:r>
          </a:p>
          <a:p>
            <a:pPr lvl="1" algn="just"/>
            <a:r>
              <a:rPr lang="cs-CZ" dirty="0"/>
              <a:t>předložení studie </a:t>
            </a:r>
            <a:r>
              <a:rPr lang="cs-CZ" dirty="0" err="1"/>
              <a:t>připojitelnosti</a:t>
            </a:r>
            <a:endParaRPr lang="cs-CZ" dirty="0"/>
          </a:p>
          <a:p>
            <a:pPr lvl="1" algn="just"/>
            <a:r>
              <a:rPr lang="cs-CZ" dirty="0"/>
              <a:t>uzavření smlouvy o připojení mezi žadatelem a provozovatelem sítě </a:t>
            </a:r>
          </a:p>
          <a:p>
            <a:pPr lvl="0" algn="just"/>
            <a:r>
              <a:rPr lang="cs-CZ" dirty="0"/>
              <a:t>Z výsledků studie </a:t>
            </a:r>
            <a:r>
              <a:rPr lang="cs-CZ" dirty="0" err="1"/>
              <a:t>připojitelnosti</a:t>
            </a:r>
            <a:r>
              <a:rPr lang="cs-CZ" dirty="0"/>
              <a:t> vyplynou doporučení: </a:t>
            </a:r>
          </a:p>
          <a:p>
            <a:pPr lvl="1" algn="just"/>
            <a:r>
              <a:rPr lang="cs-CZ" dirty="0"/>
              <a:t>návrh nezbytných úprav a opatření v sítí v souvislosti s připojením nového zdroje</a:t>
            </a:r>
          </a:p>
          <a:p>
            <a:pPr lvl="1" algn="just"/>
            <a:r>
              <a:rPr lang="cs-CZ" dirty="0"/>
              <a:t>návrh nezbytných provozních opatření při provozu nového zdroje.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455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637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8699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66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80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45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64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naprosté většině vystačí Q</a:t>
            </a:r>
            <a:r>
              <a:rPr lang="cs-CZ" baseline="0" dirty="0" smtClean="0"/>
              <a:t> (U)</a:t>
            </a:r>
          </a:p>
          <a:p>
            <a:r>
              <a:rPr lang="cs-CZ" baseline="0" dirty="0" smtClean="0"/>
              <a:t>V havarijních situacích P (U)</a:t>
            </a:r>
          </a:p>
          <a:p>
            <a:r>
              <a:rPr lang="cs-CZ" baseline="0" dirty="0" smtClean="0"/>
              <a:t>Akumulace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závisí na stanovení pravidel dotačně politických (např. zamezení přetoku do DS) – víc relevantní pro NN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Uvažováno jako alternativa rozvoje sítě (oddálení obnovy/rozvoje sítě) – víc relevantní pro VN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45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45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Dosud se využívalo pouze při neúplných</a:t>
            </a:r>
            <a:r>
              <a:rPr lang="cs-CZ" baseline="0" dirty="0" smtClean="0"/>
              <a:t> stavech sítě (údržba)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45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Kolísání napětí vlivem připojení zdroje:</a:t>
            </a:r>
            <a:r>
              <a:rPr lang="cs-CZ" baseline="0" dirty="0" smtClean="0"/>
              <a:t> 3 % v NN a 2 % ve VN a 110 </a:t>
            </a:r>
            <a:r>
              <a:rPr lang="cs-CZ" baseline="0" dirty="0" err="1" smtClean="0"/>
              <a:t>kV</a:t>
            </a:r>
            <a:r>
              <a:rPr lang="cs-CZ" baseline="0" dirty="0" smtClean="0"/>
              <a:t>.</a:t>
            </a:r>
          </a:p>
          <a:p>
            <a:r>
              <a:rPr lang="cs-CZ" baseline="0" dirty="0" smtClean="0"/>
              <a:t>Meze napětí +/- 10 % </a:t>
            </a:r>
            <a:r>
              <a:rPr lang="cs-CZ" baseline="0" dirty="0" err="1" smtClean="0"/>
              <a:t>Un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EEB-74A7-464C-87C8-E2B5465D3C5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45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7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8840"/>
          </a:xfrm>
        </p:spPr>
        <p:txBody>
          <a:bodyPr lIns="1512000" tIns="0" rIns="1080000" bIns="0" anchor="b" anchorCtr="0">
            <a:normAutofit/>
          </a:bodyPr>
          <a:lstStyle>
            <a:lvl1pPr algn="l">
              <a:defRPr sz="2000">
                <a:solidFill>
                  <a:srgbClr val="3871A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960000"/>
            <a:ext cx="9144000" cy="1197192"/>
          </a:xfrm>
        </p:spPr>
        <p:txBody>
          <a:bodyPr lIns="1440000" tIns="0" rIns="1080000" bIns="0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995936" y="5229200"/>
            <a:ext cx="5148064" cy="180000"/>
          </a:xfrm>
        </p:spPr>
        <p:txBody>
          <a:bodyPr lIns="0" tIns="0" rIns="1440000" bIns="0" anchor="t" anchorCtr="0"/>
          <a:lstStyle>
            <a:lvl1pPr algn="r"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>
                <a:solidFill>
                  <a:prstClr val="black">
                    <a:lumMod val="50000"/>
                    <a:lumOff val="50000"/>
                  </a:prstClr>
                </a:solidFill>
              </a:rPr>
              <a:t>Sekce Provoz a rozvoj elektrizační soustavy</a:t>
            </a:r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84000" y="6498000"/>
            <a:ext cx="360000" cy="360000"/>
          </a:xfrm>
        </p:spPr>
        <p:txBody>
          <a:bodyPr lIns="0" tIns="0" rIns="0" bIns="0"/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9AF586-A3B1-416A-AA00-32A93145649B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995936" y="5445224"/>
            <a:ext cx="5148064" cy="180000"/>
          </a:xfrm>
        </p:spPr>
        <p:txBody>
          <a:bodyPr lIns="0" tIns="0" rIns="1440000" bIns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24. dubna 2013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Obrázek 10" descr="Titul (CAT 2013) Prezentace.jpg"/>
          <p:cNvPicPr>
            <a:picLocks noChangeAspect="1"/>
          </p:cNvPicPr>
          <p:nvPr userDrawn="1"/>
        </p:nvPicPr>
        <p:blipFill>
          <a:blip r:embed="rId2" cstate="print"/>
          <a:srcRect b="46803"/>
          <a:stretch>
            <a:fillRect/>
          </a:stretch>
        </p:blipFill>
        <p:spPr>
          <a:xfrm>
            <a:off x="-1" y="0"/>
            <a:ext cx="9139309" cy="36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5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Titul (PLYN 2013) P PM.jpg"/>
          <p:cNvPicPr>
            <a:picLocks noChangeAspect="1"/>
          </p:cNvPicPr>
          <p:nvPr userDrawn="1"/>
        </p:nvPicPr>
        <p:blipFill>
          <a:blip r:embed="rId2" cstate="print"/>
          <a:srcRect t="17062" b="56369"/>
          <a:stretch>
            <a:fillRect/>
          </a:stretch>
        </p:blipFill>
        <p:spPr>
          <a:xfrm>
            <a:off x="0" y="0"/>
            <a:ext cx="9136800" cy="364567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8840"/>
          </a:xfrm>
        </p:spPr>
        <p:txBody>
          <a:bodyPr lIns="1512000" tIns="0" rIns="1080000" bIns="0" anchor="b" anchorCtr="0">
            <a:normAutofit/>
          </a:bodyPr>
          <a:lstStyle>
            <a:lvl1pPr algn="l">
              <a:defRPr sz="2000">
                <a:solidFill>
                  <a:srgbClr val="3871A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960000"/>
            <a:ext cx="9144000" cy="1197192"/>
          </a:xfrm>
        </p:spPr>
        <p:txBody>
          <a:bodyPr lIns="1440000" tIns="0" rIns="1080000" bIns="0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995936" y="5229200"/>
            <a:ext cx="5148064" cy="180000"/>
          </a:xfrm>
        </p:spPr>
        <p:txBody>
          <a:bodyPr lIns="0" tIns="0" rIns="1440000" bIns="0" anchor="t" anchorCtr="0"/>
          <a:lstStyle>
            <a:lvl1pPr algn="r"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>
                <a:solidFill>
                  <a:prstClr val="black">
                    <a:lumMod val="50000"/>
                    <a:lumOff val="50000"/>
                  </a:prstClr>
                </a:solidFill>
              </a:rPr>
              <a:t>Sekce Provoz a rozvoj elektrizační soustavy</a:t>
            </a:r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84000" y="6498000"/>
            <a:ext cx="360000" cy="360000"/>
          </a:xfrm>
        </p:spPr>
        <p:txBody>
          <a:bodyPr lIns="0" tIns="0" rIns="0" bIns="0"/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9AF586-A3B1-416A-AA00-32A93145649B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995936" y="5445224"/>
            <a:ext cx="5148064" cy="180000"/>
          </a:xfrm>
        </p:spPr>
        <p:txBody>
          <a:bodyPr lIns="0" tIns="0" rIns="1440000" bIns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24. dubna 2013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9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81328"/>
          </a:xfrm>
        </p:spPr>
        <p:txBody>
          <a:bodyPr lIns="720000" tIns="1260000" rIns="720000" bIns="0">
            <a:normAutofit/>
          </a:bodyPr>
          <a:lstStyle>
            <a:lvl1pPr marL="265113" indent="-265113">
              <a:lnSpc>
                <a:spcPct val="120000"/>
              </a:lnSpc>
              <a:spcBef>
                <a:spcPts val="1000"/>
              </a:spcBef>
              <a:buClr>
                <a:srgbClr val="3871AA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539750" indent="-274638">
              <a:lnSpc>
                <a:spcPct val="120000"/>
              </a:lnSpc>
              <a:spcBef>
                <a:spcPts val="10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804863" indent="-174625">
              <a:lnSpc>
                <a:spcPct val="120000"/>
              </a:lnSpc>
              <a:spcBef>
                <a:spcPts val="10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79500" indent="-274638">
              <a:lnSpc>
                <a:spcPct val="120000"/>
              </a:lnSpc>
              <a:spcBef>
                <a:spcPts val="10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344613" indent="-265113">
              <a:lnSpc>
                <a:spcPct val="120000"/>
              </a:lnSpc>
              <a:spcBef>
                <a:spcPts val="10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120000" cy="900000"/>
          </a:xfrm>
          <a:solidFill>
            <a:srgbClr val="3871AA"/>
          </a:solidFill>
        </p:spPr>
        <p:txBody>
          <a:bodyPr lIns="720000" tIns="180000" rIns="720000" bIns="108000" anchor="b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534000"/>
            <a:ext cx="8640000" cy="324000"/>
          </a:xfrm>
        </p:spPr>
        <p:txBody>
          <a:bodyPr lIns="720000" tIns="36000" rIns="0" bIns="0" anchor="t" anchorCtr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>
                <a:solidFill>
                  <a:srgbClr val="0070C0"/>
                </a:solidFill>
              </a:rPr>
              <a:t>EGÚ Brno, a. s. 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│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Sekce Provoz a rozvoj elektrizační soustavy</a:t>
            </a:r>
          </a:p>
        </p:txBody>
      </p:sp>
      <p:sp>
        <p:nvSpPr>
          <p:cNvPr id="1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84000" y="6534000"/>
            <a:ext cx="360000" cy="324000"/>
          </a:xfrm>
          <a:solidFill>
            <a:srgbClr val="3D7BB9"/>
          </a:solidFill>
        </p:spPr>
        <p:txBody>
          <a:bodyPr lIns="72000" tIns="36000" rIns="0" bIns="0" anchor="t" anchorCtr="0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9AF586-A3B1-416A-AA00-32A93145649B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1639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40000"/>
            <a:ext cx="6120000" cy="1080000"/>
          </a:xfrm>
          <a:solidFill>
            <a:srgbClr val="3871AA"/>
          </a:solidFill>
        </p:spPr>
        <p:txBody>
          <a:bodyPr lIns="720000" tIns="180000" rIns="720000" bIns="180000" anchor="t" anchorCtr="0">
            <a:normAutofit/>
          </a:bodyPr>
          <a:lstStyle>
            <a:lvl1pPr algn="l">
              <a:defRPr sz="2200" b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534000"/>
            <a:ext cx="8640000" cy="324000"/>
          </a:xfrm>
        </p:spPr>
        <p:txBody>
          <a:bodyPr lIns="720000" tIns="36000" rIns="0" bIns="0" anchor="t" anchorCtr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>
                <a:solidFill>
                  <a:srgbClr val="0070C0"/>
                </a:solidFill>
              </a:rPr>
              <a:t>EGÚ Brno, a. s. 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│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Sekce Provoz a rozvoj elektrizační soustavy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84000" y="6534000"/>
            <a:ext cx="360000" cy="324000"/>
          </a:xfrm>
          <a:solidFill>
            <a:srgbClr val="3D7BB9"/>
          </a:solidFill>
        </p:spPr>
        <p:txBody>
          <a:bodyPr lIns="72000" tIns="36000" rIns="0" bIns="0" anchor="t" anchorCtr="0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9AF586-A3B1-416A-AA00-32A93145649B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0" y="0"/>
            <a:ext cx="6120000" cy="1412776"/>
          </a:xfrm>
        </p:spPr>
        <p:txBody>
          <a:bodyPr lIns="720000" tIns="180000" rIns="720000" bIns="18000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971304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534000"/>
            <a:ext cx="8640000" cy="324000"/>
          </a:xfrm>
        </p:spPr>
        <p:txBody>
          <a:bodyPr lIns="720000" tIns="36000" rIns="0" bIns="0" anchor="t" anchorCtr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>
                <a:solidFill>
                  <a:srgbClr val="0070C0"/>
                </a:solidFill>
              </a:rPr>
              <a:t>EGÚ Brno, a. s. </a:t>
            </a:r>
            <a:r>
              <a:rPr lang="cs-CZ">
                <a:solidFill>
                  <a:prstClr val="black">
                    <a:tint val="75000"/>
                  </a:prstClr>
                </a:solidFill>
              </a:rPr>
              <a:t>│</a:t>
            </a:r>
            <a:r>
              <a:rPr lang="cs-CZ">
                <a:solidFill>
                  <a:srgbClr val="0070C0"/>
                </a:solidFill>
              </a:rPr>
              <a:t> </a:t>
            </a:r>
            <a:r>
              <a:rPr lang="cs-CZ">
                <a:solidFill>
                  <a:prstClr val="black">
                    <a:tint val="75000"/>
                  </a:prstClr>
                </a:solidFill>
              </a:rPr>
              <a:t>Sekce Provoz a rozvoj elektrizační soustavy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84000" y="6534000"/>
            <a:ext cx="360000" cy="324000"/>
          </a:xfrm>
          <a:solidFill>
            <a:srgbClr val="3D7BB9"/>
          </a:solidFill>
        </p:spPr>
        <p:txBody>
          <a:bodyPr lIns="72000" tIns="36000" rIns="0" bIns="0" anchor="t" anchorCtr="0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9AF586-A3B1-416A-AA00-32A93145649B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1578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rogram jed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" y="0"/>
            <a:ext cx="2880000" cy="1080000"/>
          </a:xfrm>
          <a:solidFill>
            <a:srgbClr val="3871AA"/>
          </a:solidFill>
        </p:spPr>
        <p:txBody>
          <a:bodyPr lIns="108000" tIns="360000" rIns="144000" bIns="108000" anchor="b">
            <a:noAutofit/>
          </a:bodyPr>
          <a:lstStyle>
            <a:lvl1pPr algn="r">
              <a:defRPr sz="22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15816" y="1052736"/>
            <a:ext cx="6228184" cy="5400600"/>
          </a:xfrm>
        </p:spPr>
        <p:txBody>
          <a:bodyPr lIns="360000" tIns="0" rIns="360000" bIns="0">
            <a:normAutofit/>
          </a:bodyPr>
          <a:lstStyle>
            <a:lvl1pPr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  <a:defRPr sz="1800">
                <a:solidFill>
                  <a:srgbClr val="3871AA"/>
                </a:solidFill>
                <a:latin typeface="Arial" pitchFamily="34" charset="0"/>
                <a:cs typeface="Arial" pitchFamily="34" charset="0"/>
              </a:defRPr>
            </a:lvl1pPr>
            <a:lvl2pPr marL="342900" indent="14288">
              <a:lnSpc>
                <a:spcPct val="120000"/>
              </a:lnSpc>
              <a:spcBef>
                <a:spcPts val="1200"/>
              </a:spcBef>
              <a:buFont typeface="+mj-lt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357188" indent="-174625"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630238" indent="-273050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895350" indent="-265113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0"/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1052736"/>
            <a:ext cx="2880000" cy="5400600"/>
          </a:xfrm>
        </p:spPr>
        <p:txBody>
          <a:bodyPr lIns="108000" tIns="180000" rIns="144000" bIns="0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534000"/>
            <a:ext cx="8640000" cy="324000"/>
          </a:xfrm>
        </p:spPr>
        <p:txBody>
          <a:bodyPr lIns="720000" tIns="36000" rIns="0" bIns="0" anchor="t" anchorCtr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>
                <a:solidFill>
                  <a:srgbClr val="0070C0"/>
                </a:solidFill>
              </a:rPr>
              <a:t>EGÚ Brno, a. s. </a:t>
            </a:r>
            <a:r>
              <a:rPr lang="cs-CZ">
                <a:solidFill>
                  <a:prstClr val="black">
                    <a:tint val="75000"/>
                  </a:prstClr>
                </a:solidFill>
              </a:rPr>
              <a:t>│</a:t>
            </a:r>
            <a:r>
              <a:rPr lang="cs-CZ">
                <a:solidFill>
                  <a:srgbClr val="0070C0"/>
                </a:solidFill>
              </a:rPr>
              <a:t> </a:t>
            </a:r>
            <a:r>
              <a:rPr lang="cs-CZ">
                <a:solidFill>
                  <a:prstClr val="black">
                    <a:tint val="75000"/>
                  </a:prstClr>
                </a:solidFill>
              </a:rPr>
              <a:t>Sekce Provoz a rozvoj elektrizační soustavy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84000" y="6534000"/>
            <a:ext cx="360000" cy="324000"/>
          </a:xfrm>
          <a:solidFill>
            <a:srgbClr val="3D7BB9"/>
          </a:solidFill>
        </p:spPr>
        <p:txBody>
          <a:bodyPr lIns="72000" tIns="36000" rIns="0" bIns="0" anchor="t" anchorCtr="0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9AF586-A3B1-416A-AA00-32A93145649B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8251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24. dubna 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Sekce Provoz a rozvoj elektrizační soustavy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AF586-A3B1-416A-AA00-32A93145649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2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6.png"/><Relationship Id="rId10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5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microsoft.com/office/2007/relationships/diagramDrawing" Target="../diagrams/drawing4.xml"/><Relationship Id="rId5" Type="http://schemas.openxmlformats.org/officeDocument/2006/relationships/image" Target="../media/image23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6.png"/><Relationship Id="rId9" Type="http://schemas.microsoft.com/office/2007/relationships/diagramDrawing" Target="../diagrams/drawing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omas.spacek\Documents\2016\logo\RGB\EGU_Brno_RG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9562" r="8001"/>
          <a:stretch/>
        </p:blipFill>
        <p:spPr bwMode="auto">
          <a:xfrm>
            <a:off x="570399" y="4974481"/>
            <a:ext cx="1446291" cy="13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-38616"/>
            <a:ext cx="9144000" cy="3430800"/>
          </a:xfrm>
          <a:prstGeom prst="rect">
            <a:avLst/>
          </a:prstGeom>
          <a:solidFill>
            <a:srgbClr val="0F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bIns="576000" rtlCol="0" anchor="b" anchorCtr="0"/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Vliv nových technologií na provoz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 řízení DS (ES)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91" y="3392183"/>
            <a:ext cx="9144000" cy="1543679"/>
          </a:xfrm>
          <a:prstGeom prst="rect">
            <a:avLst/>
          </a:prstGeom>
          <a:noFill/>
        </p:spPr>
        <p:txBody>
          <a:bodyPr wrap="square" lIns="864000" tIns="396000" rIns="0" rtlCol="0">
            <a:noAutofit/>
          </a:bodyPr>
          <a:lstStyle/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vnímat nové technologie energetických sítí, zkušenosti z ČR</a:t>
            </a: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Terchová, 23. 11. 2017</a:t>
            </a:r>
          </a:p>
        </p:txBody>
      </p:sp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17" y="4974481"/>
            <a:ext cx="3520602" cy="43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9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4">
            <a:extLst>
              <a:ext uri="{FF2B5EF4-FFF2-40B4-BE49-F238E27FC236}">
                <a16:creationId xmlns:a16="http://schemas.microsoft.com/office/drawing/2014/main" id="{9612EFAB-5ED7-4902-8E4C-9B64983001D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4727" y="900001"/>
            <a:ext cx="6306627" cy="603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Mezní výkon pro připojení nových zdrojů do jednotlivých hladin napětí DS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54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3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b="1" dirty="0">
                <a:solidFill>
                  <a:srgbClr val="0F71B8"/>
                </a:solidFill>
              </a:rPr>
              <a:t>Limit dodávky výkonu z decentrálních zdrojů z hlediska provozu PS</a:t>
            </a:r>
            <a:endParaRPr lang="cs-CZ" sz="1800" b="1" dirty="0">
              <a:solidFill>
                <a:srgbClr val="0F71B8"/>
              </a:solidFill>
            </a:endParaRPr>
          </a:p>
          <a:p>
            <a:pPr marL="0" indent="0">
              <a:buNone/>
            </a:pPr>
            <a:r>
              <a:rPr lang="cs-CZ" sz="1400" dirty="0"/>
              <a:t>Maximální sumární výkon nových decentrálních zdrojů musí respektovat:</a:t>
            </a:r>
          </a:p>
          <a:p>
            <a:r>
              <a:rPr lang="cs-CZ" sz="1400" dirty="0"/>
              <a:t>bezpečnost provozu PS:</a:t>
            </a:r>
          </a:p>
          <a:p>
            <a:pPr lvl="1"/>
            <a:r>
              <a:rPr lang="cs-CZ" sz="1400" dirty="0"/>
              <a:t>maximálně přípustný tok výkonu z DS do PS			</a:t>
            </a:r>
          </a:p>
          <a:p>
            <a:pPr lvl="1"/>
            <a:r>
              <a:rPr lang="cs-CZ" sz="1400" dirty="0"/>
              <a:t>maximálně přípustný tok mezi bilančními oblastmi v rámci ES</a:t>
            </a:r>
          </a:p>
          <a:p>
            <a:pPr lvl="1"/>
            <a:r>
              <a:rPr lang="cs-CZ" sz="1400" dirty="0"/>
              <a:t>maximálně přípustný tok výkonu po přeshraničních profilech</a:t>
            </a:r>
          </a:p>
          <a:p>
            <a:r>
              <a:rPr lang="cs-CZ" sz="1400" dirty="0"/>
              <a:t>spolehlivosti zajištění bilance spotřeba-výroba (nabídka-poptávka)</a:t>
            </a:r>
          </a:p>
          <a:p>
            <a:pPr lvl="1"/>
            <a:r>
              <a:rPr lang="cs-CZ" sz="1400" dirty="0"/>
              <a:t>dostupnost podpůrných služeb</a:t>
            </a:r>
          </a:p>
          <a:p>
            <a:pPr lvl="1"/>
            <a:r>
              <a:rPr lang="cs-CZ" sz="1400" dirty="0"/>
              <a:t>dosažitelnost výkonových rezerv ES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Rozvoj decentrální výroby včetně OZE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7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1"/>
          <p:cNvSpPr txBox="1">
            <a:spLocks/>
          </p:cNvSpPr>
          <p:nvPr/>
        </p:nvSpPr>
        <p:spPr bwMode="auto">
          <a:xfrm>
            <a:off x="1092440" y="2745590"/>
            <a:ext cx="6872285" cy="900000"/>
          </a:xfrm>
          <a:prstGeom prst="rect">
            <a:avLst/>
          </a:prstGeom>
          <a:solidFill>
            <a:srgbClr val="8EAFD6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altLang="cs-CZ" dirty="0"/>
              <a:t>Inteligentní měření v distribučních soustavách</a:t>
            </a:r>
          </a:p>
        </p:txBody>
      </p:sp>
      <p:sp>
        <p:nvSpPr>
          <p:cNvPr id="22" name="Nadpis 1"/>
          <p:cNvSpPr txBox="1">
            <a:spLocks/>
          </p:cNvSpPr>
          <p:nvPr/>
        </p:nvSpPr>
        <p:spPr bwMode="auto">
          <a:xfrm>
            <a:off x="1092440" y="1691407"/>
            <a:ext cx="6872285" cy="900000"/>
          </a:xfrm>
          <a:prstGeom prst="rect">
            <a:avLst/>
          </a:prstGeom>
          <a:solidFill>
            <a:srgbClr val="8EAFD6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altLang="cs-CZ" dirty="0"/>
              <a:t>Rozvoj decentrální výroby včetně OZE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90218" y="2745590"/>
            <a:ext cx="6872285" cy="900000"/>
          </a:xfrm>
          <a:prstGeom prst="rect">
            <a:avLst/>
          </a:prstGeom>
          <a:solidFill>
            <a:srgbClr val="0F71B8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altLang="cs-CZ" dirty="0"/>
              <a:t>Inteligentní měření v distribučních soustavách</a:t>
            </a:r>
          </a:p>
        </p:txBody>
      </p:sp>
      <p:sp>
        <p:nvSpPr>
          <p:cNvPr id="19" name="Nadpis 1"/>
          <p:cNvSpPr txBox="1">
            <a:spLocks/>
          </p:cNvSpPr>
          <p:nvPr/>
        </p:nvSpPr>
        <p:spPr bwMode="auto">
          <a:xfrm>
            <a:off x="1092440" y="3799773"/>
            <a:ext cx="6872285" cy="900000"/>
          </a:xfrm>
          <a:prstGeom prst="rect">
            <a:avLst/>
          </a:prstGeom>
          <a:solidFill>
            <a:srgbClr val="8EAFD6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altLang="cs-CZ" dirty="0"/>
              <a:t>Integrace elektromobility</a:t>
            </a:r>
          </a:p>
        </p:txBody>
      </p:sp>
      <p:sp>
        <p:nvSpPr>
          <p:cNvPr id="12291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515096" cy="1185770"/>
          </a:xfrm>
          <a:solidFill>
            <a:schemeClr val="bg1"/>
          </a:solidFill>
        </p:spPr>
        <p:txBody>
          <a:bodyPr/>
          <a:lstStyle/>
          <a:p>
            <a:r>
              <a:rPr lang="cs-CZ" altLang="cs-CZ" b="1" dirty="0">
                <a:solidFill>
                  <a:srgbClr val="0F71B8"/>
                </a:solidFill>
                <a:latin typeface="Arial" charset="0"/>
                <a:cs typeface="Arial" charset="0"/>
              </a:rPr>
              <a:t>Obsah prezentace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1094662" y="4853957"/>
            <a:ext cx="6867841" cy="900000"/>
          </a:xfrm>
          <a:prstGeom prst="rect">
            <a:avLst/>
          </a:prstGeom>
          <a:solidFill>
            <a:srgbClr val="8EAFD6"/>
          </a:solidFill>
          <a:extLst/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altLang="cs-CZ" dirty="0"/>
              <a:t>Akumulace a další prvky flexibility</a:t>
            </a:r>
          </a:p>
        </p:txBody>
      </p:sp>
    </p:spTree>
    <p:extLst>
      <p:ext uri="{BB962C8B-B14F-4D97-AF65-F5344CB8AC3E}">
        <p14:creationId xmlns:p14="http://schemas.microsoft.com/office/powerpoint/2010/main" val="12979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F71B8"/>
                </a:solidFill>
              </a:rPr>
              <a:t>Postup použitý v ČR</a:t>
            </a:r>
          </a:p>
          <a:p>
            <a:r>
              <a:rPr lang="cs-CZ" dirty="0"/>
              <a:t>Spolupráce a koncepce měření MPO, ČEZ, PRE, EON, RWE</a:t>
            </a:r>
          </a:p>
          <a:p>
            <a:r>
              <a:rPr lang="cs-CZ" dirty="0"/>
              <a:t>NTM I – přípravná fáze, stávající stav, data, frekvence zpracování, standardy formátu, rozhraní, komunikace se zákazníkem, legislativa, hodnocení metodik, rizika</a:t>
            </a:r>
          </a:p>
          <a:p>
            <a:r>
              <a:rPr lang="cs-CZ" dirty="0"/>
              <a:t>NTM II – scénáře implementace, projektová příprava, technická specifikace,  technická a datová specifikace, provoz systému, bezpečnost a ochrana dat, CAPEX, OPEX, rizika, doporučení</a:t>
            </a:r>
          </a:p>
          <a:p>
            <a:r>
              <a:rPr lang="cs-CZ" dirty="0"/>
              <a:t>Národní zpráva AMM – přecenění nákladů, výnosů, korelace výsledků</a:t>
            </a:r>
          </a:p>
          <a:p>
            <a:r>
              <a:rPr lang="cs-CZ" dirty="0"/>
              <a:t>Rozšířené pilotní projekty, testování, provoz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Inteligentní měření v distribučních soustavách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0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F71B8"/>
                </a:solidFill>
              </a:rPr>
              <a:t>Inteligentní měření a jeho implementace v ČR</a:t>
            </a:r>
          </a:p>
          <a:p>
            <a:r>
              <a:rPr lang="cs-CZ" dirty="0"/>
              <a:t>Vytvoření Laboratoře AMM </a:t>
            </a:r>
          </a:p>
          <a:p>
            <a:r>
              <a:rPr lang="cs-CZ" dirty="0"/>
              <a:t>Pilotní projekt AMM ČEZ I, ČEZ II, EON, PRE</a:t>
            </a:r>
          </a:p>
          <a:p>
            <a:r>
              <a:rPr lang="cs-CZ" dirty="0"/>
              <a:t>Pilotní projekt Smart </a:t>
            </a:r>
            <a:r>
              <a:rPr lang="cs-CZ" dirty="0" err="1"/>
              <a:t>Grids</a:t>
            </a:r>
            <a:r>
              <a:rPr lang="cs-CZ" dirty="0"/>
              <a:t> Vrchlabí</a:t>
            </a:r>
          </a:p>
          <a:p>
            <a:r>
              <a:rPr lang="cs-CZ" dirty="0"/>
              <a:t>Projekty inteligentních sítí:</a:t>
            </a:r>
          </a:p>
          <a:p>
            <a:pPr lvl="1"/>
            <a:r>
              <a:rPr lang="cs-CZ" dirty="0"/>
              <a:t>BPL na VN</a:t>
            </a:r>
          </a:p>
          <a:p>
            <a:pPr lvl="1"/>
            <a:r>
              <a:rPr lang="cs-CZ" dirty="0"/>
              <a:t>inteligentní DTS</a:t>
            </a:r>
          </a:p>
          <a:p>
            <a:pPr lvl="1"/>
            <a:r>
              <a:rPr lang="cs-CZ" dirty="0"/>
              <a:t>stabilizace napětí</a:t>
            </a:r>
          </a:p>
          <a:p>
            <a:pPr lvl="1"/>
            <a:r>
              <a:rPr lang="cs-CZ" dirty="0"/>
              <a:t>analýza mřížové sítě</a:t>
            </a:r>
          </a:p>
          <a:p>
            <a:pPr lvl="1"/>
            <a:r>
              <a:rPr lang="cs-CZ" dirty="0"/>
              <a:t>lokální optimalizace DS</a:t>
            </a:r>
          </a:p>
          <a:p>
            <a:pPr lvl="1"/>
            <a:r>
              <a:rPr lang="cs-CZ" dirty="0"/>
              <a:t>Projekt </a:t>
            </a:r>
            <a:r>
              <a:rPr lang="cs-CZ" dirty="0" err="1"/>
              <a:t>Interflex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testování nestandartních funkcí DSO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Inteligentní měření v distribučních soustavách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166" y="3057754"/>
            <a:ext cx="4556271" cy="341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b="1" dirty="0">
                <a:solidFill>
                  <a:srgbClr val="0F71B8"/>
                </a:solidFill>
              </a:rPr>
              <a:t>Přístup k CBA v SR</a:t>
            </a:r>
            <a:endParaRPr lang="cs-CZ" sz="1800" b="1" dirty="0">
              <a:solidFill>
                <a:srgbClr val="0F71B8"/>
              </a:solidFill>
            </a:endParaRPr>
          </a:p>
          <a:p>
            <a:endParaRPr lang="cs-CZ" sz="13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Inteligentní měření v distribučních soustavách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67483"/>
              </p:ext>
            </p:extLst>
          </p:nvPr>
        </p:nvGraphicFramePr>
        <p:xfrm>
          <a:off x="741272" y="1806650"/>
          <a:ext cx="7788250" cy="444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464"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Benefity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Nevýhody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16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Přesun spotřeby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Snížení odchylek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Vyšší citlivost MZ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Úspora spotřeby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Snížení obchodní ztráty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Snížení technických ztrát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Provoz MZ, odečty, odškodnění zák.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Fakturace, CC, pohledávky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Snížení emise CO2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Vysoké pořizovací a provozní náklady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Neznámé požadavky budoucích SG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Složitá interoperabilita měřicích systémů a koncových zařízení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Stabilita a dostupnost informačních </a:t>
                      </a:r>
                      <a:b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komunikačních systémů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délník 17"/>
          <p:cNvSpPr/>
          <p:nvPr/>
        </p:nvSpPr>
        <p:spPr>
          <a:xfrm>
            <a:off x="4661728" y="5200040"/>
            <a:ext cx="35141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974850" algn="l"/>
              </a:tabLst>
            </a:pP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Očekávané přínosy:	3/5 zákazník</a:t>
            </a:r>
          </a:p>
          <a:p>
            <a:pPr marL="1974850" indent="-1704975"/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1/5 PDS</a:t>
            </a:r>
          </a:p>
          <a:p>
            <a:pPr marL="1974850" indent="-1704975"/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1/5 Obchodník</a:t>
            </a:r>
          </a:p>
        </p:txBody>
      </p:sp>
    </p:spTree>
    <p:extLst>
      <p:ext uri="{BB962C8B-B14F-4D97-AF65-F5344CB8AC3E}">
        <p14:creationId xmlns:p14="http://schemas.microsoft.com/office/powerpoint/2010/main" val="27416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0F71B8"/>
                </a:solidFill>
              </a:rPr>
              <a:t>Zkušenosti </a:t>
            </a:r>
            <a:r>
              <a:rPr lang="cs-CZ" sz="1800" b="1" dirty="0" smtClean="0">
                <a:solidFill>
                  <a:srgbClr val="0F71B8"/>
                </a:solidFill>
              </a:rPr>
              <a:t>a přístup v ČR</a:t>
            </a:r>
            <a:endParaRPr lang="cs-CZ" sz="1800" b="1" dirty="0">
              <a:solidFill>
                <a:srgbClr val="0F71B8"/>
              </a:solidFill>
            </a:endParaRPr>
          </a:p>
          <a:p>
            <a:r>
              <a:rPr lang="cs-CZ" sz="1400" dirty="0"/>
              <a:t>Vytvoření Laboratoře AMM </a:t>
            </a:r>
          </a:p>
          <a:p>
            <a:r>
              <a:rPr lang="cs-CZ" sz="1400" dirty="0"/>
              <a:t>Pilotní projekt AMM ČEZ I, ČEZ II, EON, PRE</a:t>
            </a:r>
          </a:p>
          <a:p>
            <a:r>
              <a:rPr lang="cs-CZ" sz="1400" dirty="0"/>
              <a:t>Pilotní projekt Smart </a:t>
            </a:r>
            <a:r>
              <a:rPr lang="cs-CZ" sz="1400" dirty="0" err="1"/>
              <a:t>Grids</a:t>
            </a:r>
            <a:r>
              <a:rPr lang="cs-CZ" sz="1400" dirty="0"/>
              <a:t> Vrchlabí</a:t>
            </a:r>
          </a:p>
          <a:p>
            <a:r>
              <a:rPr lang="cs-CZ" sz="1400" dirty="0"/>
              <a:t>Projekty inteligentních sítí:</a:t>
            </a:r>
          </a:p>
          <a:p>
            <a:pPr lvl="1"/>
            <a:r>
              <a:rPr lang="cs-CZ" sz="1400" dirty="0"/>
              <a:t>BPL na VN</a:t>
            </a:r>
          </a:p>
          <a:p>
            <a:pPr lvl="1"/>
            <a:r>
              <a:rPr lang="cs-CZ" sz="1400" dirty="0"/>
              <a:t>inteligentní DTS</a:t>
            </a:r>
          </a:p>
          <a:p>
            <a:pPr lvl="1"/>
            <a:r>
              <a:rPr lang="cs-CZ" sz="1400" dirty="0"/>
              <a:t>stabilizace napětí</a:t>
            </a:r>
          </a:p>
          <a:p>
            <a:pPr lvl="1"/>
            <a:r>
              <a:rPr lang="cs-CZ" sz="1400" dirty="0"/>
              <a:t>analýza mřížové sítě</a:t>
            </a:r>
          </a:p>
          <a:p>
            <a:pPr lvl="1"/>
            <a:r>
              <a:rPr lang="cs-CZ" sz="1400" dirty="0"/>
              <a:t>lokální optimalizace DS</a:t>
            </a:r>
          </a:p>
          <a:p>
            <a:pPr lvl="1"/>
            <a:r>
              <a:rPr lang="cs-CZ" sz="1400" dirty="0"/>
              <a:t>Projekt </a:t>
            </a:r>
            <a:r>
              <a:rPr lang="cs-CZ" sz="1400" dirty="0" err="1"/>
              <a:t>Interflex</a:t>
            </a:r>
            <a:r>
              <a:rPr lang="cs-CZ" sz="1400" dirty="0"/>
              <a:t> </a:t>
            </a:r>
          </a:p>
          <a:p>
            <a:pPr lvl="1"/>
            <a:r>
              <a:rPr lang="cs-CZ" sz="1400" dirty="0"/>
              <a:t>testování nestandartních funkcí DSO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Inteligentní měření v distribučních soustavách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b="1" dirty="0">
                <a:solidFill>
                  <a:srgbClr val="0F71B8"/>
                </a:solidFill>
              </a:rPr>
              <a:t>Zkušenosti ze zahraničí</a:t>
            </a:r>
            <a:endParaRPr lang="cs-CZ" sz="1800" b="1" dirty="0">
              <a:solidFill>
                <a:srgbClr val="0F71B8"/>
              </a:solidFill>
            </a:endParaRPr>
          </a:p>
          <a:p>
            <a:endParaRPr lang="cs-CZ" sz="13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Inteligentní měření v distribučních soustavách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487490"/>
              </p:ext>
            </p:extLst>
          </p:nvPr>
        </p:nvGraphicFramePr>
        <p:xfrm>
          <a:off x="696806" y="1623375"/>
          <a:ext cx="7718647" cy="300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Zástupný symbol pro obsah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199619"/>
              </p:ext>
            </p:extLst>
          </p:nvPr>
        </p:nvGraphicFramePr>
        <p:xfrm>
          <a:off x="0" y="4647538"/>
          <a:ext cx="12124377" cy="2143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99256" y="2662361"/>
            <a:ext cx="3441857" cy="17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0F71B8"/>
                </a:solidFill>
              </a:rPr>
              <a:t>Rozsah a pokrytí technologií inteligentního měření</a:t>
            </a:r>
          </a:p>
          <a:p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Inteligentní měření v distribučních soustavách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087822"/>
              </p:ext>
            </p:extLst>
          </p:nvPr>
        </p:nvGraphicFramePr>
        <p:xfrm>
          <a:off x="319667" y="1710274"/>
          <a:ext cx="8363415" cy="4584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6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 txBox="1">
            <a:spLocks/>
          </p:cNvSpPr>
          <p:nvPr/>
        </p:nvSpPr>
        <p:spPr bwMode="auto">
          <a:xfrm>
            <a:off x="1092440" y="3799773"/>
            <a:ext cx="6872285" cy="900000"/>
          </a:xfrm>
          <a:prstGeom prst="rect">
            <a:avLst/>
          </a:prstGeom>
          <a:solidFill>
            <a:srgbClr val="8EAFD6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altLang="cs-CZ" dirty="0"/>
              <a:t>Integrace elektromobility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 bwMode="auto">
          <a:xfrm>
            <a:off x="1092440" y="2745590"/>
            <a:ext cx="6872285" cy="900000"/>
          </a:xfrm>
          <a:prstGeom prst="rect">
            <a:avLst/>
          </a:prstGeom>
          <a:solidFill>
            <a:srgbClr val="8EAFD6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altLang="cs-CZ" dirty="0"/>
              <a:t>Inteligentní měření v distribučních soustavách</a:t>
            </a:r>
          </a:p>
        </p:txBody>
      </p:sp>
      <p:sp>
        <p:nvSpPr>
          <p:cNvPr id="22" name="Nadpis 1"/>
          <p:cNvSpPr txBox="1">
            <a:spLocks/>
          </p:cNvSpPr>
          <p:nvPr/>
        </p:nvSpPr>
        <p:spPr bwMode="auto">
          <a:xfrm>
            <a:off x="1092440" y="1691407"/>
            <a:ext cx="6872285" cy="900000"/>
          </a:xfrm>
          <a:prstGeom prst="rect">
            <a:avLst/>
          </a:prstGeom>
          <a:solidFill>
            <a:srgbClr val="8EAFD6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altLang="cs-CZ" dirty="0"/>
              <a:t>Rozvoj decentrální výroby včetně OZE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90218" y="3799773"/>
            <a:ext cx="6872285" cy="900000"/>
          </a:xfrm>
          <a:prstGeom prst="rect">
            <a:avLst/>
          </a:prstGeom>
          <a:solidFill>
            <a:srgbClr val="0F71B8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altLang="cs-CZ" dirty="0"/>
              <a:t>Integrace elektromobility</a:t>
            </a:r>
          </a:p>
        </p:txBody>
      </p:sp>
      <p:sp>
        <p:nvSpPr>
          <p:cNvPr id="12291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515096" cy="1185770"/>
          </a:xfrm>
          <a:solidFill>
            <a:schemeClr val="bg1"/>
          </a:solidFill>
        </p:spPr>
        <p:txBody>
          <a:bodyPr/>
          <a:lstStyle/>
          <a:p>
            <a:r>
              <a:rPr lang="cs-CZ" altLang="cs-CZ" b="1" dirty="0">
                <a:solidFill>
                  <a:srgbClr val="0F71B8"/>
                </a:solidFill>
                <a:latin typeface="Arial" charset="0"/>
                <a:cs typeface="Arial" charset="0"/>
              </a:rPr>
              <a:t>Obsah prezentace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1094662" y="4853957"/>
            <a:ext cx="6867841" cy="900000"/>
          </a:xfrm>
          <a:prstGeom prst="rect">
            <a:avLst/>
          </a:prstGeom>
          <a:solidFill>
            <a:srgbClr val="8EAFD6"/>
          </a:solidFill>
          <a:extLst/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altLang="cs-CZ" dirty="0"/>
              <a:t>Akumulace a další prvky flexibility</a:t>
            </a:r>
          </a:p>
        </p:txBody>
      </p:sp>
    </p:spTree>
    <p:extLst>
      <p:ext uri="{BB962C8B-B14F-4D97-AF65-F5344CB8AC3E}">
        <p14:creationId xmlns:p14="http://schemas.microsoft.com/office/powerpoint/2010/main" val="4463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1"/>
          <p:cNvSpPr txBox="1">
            <a:spLocks/>
          </p:cNvSpPr>
          <p:nvPr/>
        </p:nvSpPr>
        <p:spPr bwMode="auto">
          <a:xfrm>
            <a:off x="1092440" y="1691407"/>
            <a:ext cx="6872285" cy="900000"/>
          </a:xfrm>
          <a:prstGeom prst="rect">
            <a:avLst/>
          </a:prstGeom>
          <a:solidFill>
            <a:srgbClr val="8EAFD6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altLang="cs-CZ" dirty="0"/>
              <a:t>Rozvoj decentrální výroby včetně OZE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90218" y="1691407"/>
            <a:ext cx="6872285" cy="900000"/>
          </a:xfrm>
          <a:prstGeom prst="rect">
            <a:avLst/>
          </a:prstGeom>
          <a:solidFill>
            <a:srgbClr val="0F71B8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altLang="cs-CZ" dirty="0"/>
              <a:t>Rozvoj decentrální výroby včetně OZE</a:t>
            </a:r>
            <a:endParaRPr lang="cs-CZ" altLang="cs-CZ" dirty="0"/>
          </a:p>
        </p:txBody>
      </p:sp>
      <p:sp>
        <p:nvSpPr>
          <p:cNvPr id="19" name="Nadpis 1"/>
          <p:cNvSpPr txBox="1">
            <a:spLocks/>
          </p:cNvSpPr>
          <p:nvPr/>
        </p:nvSpPr>
        <p:spPr bwMode="auto">
          <a:xfrm>
            <a:off x="1092440" y="3799773"/>
            <a:ext cx="6872285" cy="900000"/>
          </a:xfrm>
          <a:prstGeom prst="rect">
            <a:avLst/>
          </a:prstGeom>
          <a:solidFill>
            <a:srgbClr val="8EAFD6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altLang="cs-CZ" dirty="0"/>
              <a:t>Integrace elektromobility</a:t>
            </a:r>
          </a:p>
        </p:txBody>
      </p:sp>
      <p:sp>
        <p:nvSpPr>
          <p:cNvPr id="12291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515096" cy="1185770"/>
          </a:xfrm>
          <a:solidFill>
            <a:schemeClr val="bg1"/>
          </a:solidFill>
        </p:spPr>
        <p:txBody>
          <a:bodyPr/>
          <a:lstStyle/>
          <a:p>
            <a:r>
              <a:rPr lang="cs-CZ" altLang="cs-CZ" b="1" dirty="0">
                <a:solidFill>
                  <a:srgbClr val="0F71B8"/>
                </a:solidFill>
                <a:latin typeface="Arial" charset="0"/>
                <a:cs typeface="Arial" charset="0"/>
              </a:rPr>
              <a:t>Obsah prezentace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 bwMode="auto">
          <a:xfrm>
            <a:off x="1092440" y="2745590"/>
            <a:ext cx="6872285" cy="900000"/>
          </a:xfrm>
          <a:prstGeom prst="rect">
            <a:avLst/>
          </a:prstGeom>
          <a:solidFill>
            <a:srgbClr val="8EAFD6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altLang="cs-CZ" dirty="0"/>
              <a:t>Inteligentní měření v distribučních soustavách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1094662" y="4853957"/>
            <a:ext cx="6867841" cy="900000"/>
          </a:xfrm>
          <a:prstGeom prst="rect">
            <a:avLst/>
          </a:prstGeom>
          <a:solidFill>
            <a:srgbClr val="8EAFD6"/>
          </a:solidFill>
          <a:extLst/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altLang="cs-CZ" dirty="0"/>
              <a:t>Akumulace a další prvky flexibility</a:t>
            </a:r>
          </a:p>
        </p:txBody>
      </p:sp>
    </p:spTree>
    <p:extLst>
      <p:ext uri="{BB962C8B-B14F-4D97-AF65-F5344CB8AC3E}">
        <p14:creationId xmlns:p14="http://schemas.microsoft.com/office/powerpoint/2010/main" val="689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0F71B8"/>
                </a:solidFill>
              </a:rPr>
              <a:t>Rozvoj elektromobility obecně</a:t>
            </a:r>
          </a:p>
          <a:p>
            <a:r>
              <a:rPr lang="cs-CZ" sz="1300" dirty="0" smtClean="0"/>
              <a:t>hlavní drivery rozvoje z pohledu poptávky společnosti:</a:t>
            </a:r>
          </a:p>
          <a:p>
            <a:pPr marL="608012" lvl="1" indent="-342900">
              <a:buFont typeface="+mj-lt"/>
              <a:buAutoNum type="arabicPeriod"/>
            </a:pPr>
            <a:r>
              <a:rPr lang="cs-CZ" sz="1300" b="1" dirty="0" smtClean="0">
                <a:solidFill>
                  <a:srgbClr val="00B0F0"/>
                </a:solidFill>
              </a:rPr>
              <a:t>snižování emisí ve velkých městech (bezemisní či nízkoemisní zóny)</a:t>
            </a:r>
          </a:p>
          <a:p>
            <a:pPr marL="608012" lvl="1" indent="-342900">
              <a:buFont typeface="+mj-lt"/>
              <a:buAutoNum type="arabicPeriod"/>
            </a:pPr>
            <a:r>
              <a:rPr lang="cs-CZ" sz="1300" b="1" dirty="0">
                <a:solidFill>
                  <a:srgbClr val="00B0F0"/>
                </a:solidFill>
              </a:rPr>
              <a:t>snaha ušetřit </a:t>
            </a:r>
            <a:r>
              <a:rPr lang="cs-CZ" sz="1300" b="1" dirty="0" smtClean="0">
                <a:solidFill>
                  <a:srgbClr val="00B0F0"/>
                </a:solidFill>
              </a:rPr>
              <a:t>náklady na mobilitu</a:t>
            </a:r>
            <a:endParaRPr lang="cs-CZ" sz="1300" b="1" dirty="0">
              <a:solidFill>
                <a:srgbClr val="00B0F0"/>
              </a:solidFill>
            </a:endParaRPr>
          </a:p>
          <a:p>
            <a:pPr marL="608012" lvl="1" indent="-342900">
              <a:buFont typeface="+mj-lt"/>
              <a:buAutoNum type="arabicPeriod"/>
            </a:pPr>
            <a:r>
              <a:rPr lang="cs-CZ" sz="1300" b="1" dirty="0" smtClean="0">
                <a:solidFill>
                  <a:srgbClr val="00B0F0"/>
                </a:solidFill>
              </a:rPr>
              <a:t>snaha snižovat emise skleníkových plynů</a:t>
            </a:r>
          </a:p>
          <a:p>
            <a:r>
              <a:rPr lang="cs-CZ" sz="1300" dirty="0" smtClean="0"/>
              <a:t>hlavní drivery / prediktory budoucího vývoje elektromobility:</a:t>
            </a:r>
          </a:p>
          <a:p>
            <a:pPr lvl="1"/>
            <a:r>
              <a:rPr lang="cs-CZ" sz="1300" b="1" dirty="0" smtClean="0"/>
              <a:t>požadavky EU na úrovni nařízení a směrnic</a:t>
            </a:r>
          </a:p>
          <a:p>
            <a:pPr lvl="1"/>
            <a:r>
              <a:rPr lang="cs-CZ" sz="1300" b="1" dirty="0" smtClean="0"/>
              <a:t>požadavky státní legislativy ohledně emisí škodlivin</a:t>
            </a:r>
          </a:p>
          <a:p>
            <a:pPr lvl="1"/>
            <a:r>
              <a:rPr lang="cs-CZ" sz="1300" b="1" dirty="0" smtClean="0"/>
              <a:t>požadavky měst ohledně emisí</a:t>
            </a:r>
          </a:p>
          <a:p>
            <a:pPr lvl="1"/>
            <a:r>
              <a:rPr lang="cs-CZ" sz="1300" b="1" dirty="0" smtClean="0"/>
              <a:t>vývoje ceny baterií (je zároveň i závisle proměnnou)</a:t>
            </a:r>
          </a:p>
          <a:p>
            <a:pPr lvl="1"/>
            <a:r>
              <a:rPr lang="cs-CZ" sz="1300" b="1" dirty="0" smtClean="0"/>
              <a:t>přístup velkých automobilek (elektromobilita bude tehdy, až ji budou chtít koncerny jako je VW, Toyota, GM)</a:t>
            </a:r>
            <a:endParaRPr lang="cs-CZ" sz="13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Integrace elektromobility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90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lIns="648000">
            <a:noAutofit/>
          </a:bodyPr>
          <a:lstStyle/>
          <a:p>
            <a:pPr marL="0" indent="0">
              <a:buClr>
                <a:srgbClr val="0F71B8"/>
              </a:buClr>
              <a:buNone/>
            </a:pPr>
            <a:r>
              <a:rPr lang="cs-CZ" sz="1800" b="1" dirty="0" err="1" smtClean="0">
                <a:solidFill>
                  <a:srgbClr val="0F71B8"/>
                </a:solidFill>
              </a:rPr>
              <a:t>Elektromobilita</a:t>
            </a:r>
            <a:r>
              <a:rPr lang="cs-CZ" sz="1800" b="1" dirty="0" smtClean="0">
                <a:solidFill>
                  <a:srgbClr val="0F71B8"/>
                </a:solidFill>
              </a:rPr>
              <a:t> – výhled</a:t>
            </a:r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r>
              <a:rPr lang="cs-CZ" dirty="0" smtClean="0"/>
              <a:t>predikce provedena pro kategorie vozidel: M1, M2 a M3, N1 až N3, L</a:t>
            </a:r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r>
              <a:rPr lang="cs-CZ" dirty="0" smtClean="0"/>
              <a:t>predikce založena na:</a:t>
            </a:r>
          </a:p>
          <a:p>
            <a:pPr marL="608013" lvl="2" indent="-342900">
              <a:buClr>
                <a:srgbClr val="3871AA"/>
              </a:buClr>
              <a:buSzPct val="110000"/>
              <a:buFont typeface="+mj-lt"/>
              <a:buAutoNum type="arabicPeriod"/>
            </a:pPr>
            <a:r>
              <a:rPr lang="cs-CZ" dirty="0" smtClean="0">
                <a:solidFill>
                  <a:srgbClr val="3871AA"/>
                </a:solidFill>
              </a:rPr>
              <a:t>demografické predikci</a:t>
            </a:r>
          </a:p>
          <a:p>
            <a:pPr marL="608013" lvl="2" indent="-342900">
              <a:buClr>
                <a:srgbClr val="3871AA"/>
              </a:buClr>
              <a:buSzPct val="110000"/>
              <a:buFont typeface="+mj-lt"/>
              <a:buAutoNum type="arabicPeriod"/>
            </a:pPr>
            <a:r>
              <a:rPr lang="cs-CZ" dirty="0" smtClean="0">
                <a:solidFill>
                  <a:srgbClr val="3871AA"/>
                </a:solidFill>
              </a:rPr>
              <a:t>predikci počtu automobilů na osobu</a:t>
            </a:r>
          </a:p>
          <a:p>
            <a:pPr marL="608013" lvl="2" indent="-342900">
              <a:buClr>
                <a:srgbClr val="3871AA"/>
              </a:buClr>
              <a:buSzPct val="110000"/>
              <a:buFont typeface="+mj-lt"/>
              <a:buAutoNum type="arabicPeriod"/>
            </a:pPr>
            <a:r>
              <a:rPr lang="cs-CZ" dirty="0" smtClean="0">
                <a:solidFill>
                  <a:srgbClr val="3871AA"/>
                </a:solidFill>
              </a:rPr>
              <a:t>predikci vývoje podílu alternativních pohonů</a:t>
            </a:r>
          </a:p>
          <a:p>
            <a:pPr marL="608013" lvl="2" indent="-342900">
              <a:buClr>
                <a:srgbClr val="3871AA"/>
              </a:buClr>
              <a:buSzPct val="110000"/>
              <a:buFont typeface="+mj-lt"/>
              <a:buAutoNum type="arabicPeriod"/>
            </a:pPr>
            <a:r>
              <a:rPr lang="cs-CZ" dirty="0" smtClean="0">
                <a:solidFill>
                  <a:srgbClr val="3871AA"/>
                </a:solidFill>
              </a:rPr>
              <a:t>predikci vývoje ročního nájezdu, účinnosti nabíjení/vybíjení a efektivitě pohonu</a:t>
            </a:r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r>
              <a:rPr lang="cs-CZ" b="1" dirty="0" smtClean="0"/>
              <a:t>celkový potenciál spotřeby elektrovozidel SR </a:t>
            </a:r>
            <a:r>
              <a:rPr lang="cs-CZ" dirty="0" smtClean="0"/>
              <a:t>je přibližně </a:t>
            </a:r>
            <a:r>
              <a:rPr lang="cs-CZ" b="1" dirty="0" smtClean="0">
                <a:solidFill>
                  <a:srgbClr val="3871AA"/>
                </a:solidFill>
              </a:rPr>
              <a:t>8 </a:t>
            </a:r>
            <a:r>
              <a:rPr lang="cs-CZ" dirty="0" smtClean="0"/>
              <a:t>až</a:t>
            </a:r>
            <a:r>
              <a:rPr lang="cs-CZ" b="1" dirty="0" smtClean="0">
                <a:solidFill>
                  <a:srgbClr val="3871AA"/>
                </a:solidFill>
              </a:rPr>
              <a:t> 12 TWh</a:t>
            </a:r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r>
              <a:rPr lang="cs-CZ" dirty="0" smtClean="0"/>
              <a:t>aktuálně je počítáno s pohony:</a:t>
            </a:r>
          </a:p>
          <a:p>
            <a:pPr lvl="1" fontAlgn="base"/>
            <a:r>
              <a:rPr lang="cs-CZ" sz="1400" b="1" dirty="0" smtClean="0">
                <a:solidFill>
                  <a:srgbClr val="3871AA"/>
                </a:solidFill>
              </a:rPr>
              <a:t>CNG / LNG </a:t>
            </a:r>
            <a:r>
              <a:rPr lang="cs-CZ" sz="1400" b="1" dirty="0">
                <a:solidFill>
                  <a:srgbClr val="3871AA"/>
                </a:solidFill>
              </a:rPr>
              <a:t>(</a:t>
            </a:r>
            <a:r>
              <a:rPr lang="cs-CZ" sz="1400" b="1" dirty="0" err="1">
                <a:solidFill>
                  <a:srgbClr val="3871AA"/>
                </a:solidFill>
              </a:rPr>
              <a:t>Compressed</a:t>
            </a:r>
            <a:r>
              <a:rPr lang="cs-CZ" sz="1400" b="1" dirty="0">
                <a:solidFill>
                  <a:srgbClr val="3871AA"/>
                </a:solidFill>
              </a:rPr>
              <a:t> </a:t>
            </a:r>
            <a:r>
              <a:rPr lang="cs-CZ" sz="1400" b="1" dirty="0" smtClean="0">
                <a:solidFill>
                  <a:srgbClr val="3871AA"/>
                </a:solidFill>
              </a:rPr>
              <a:t>/ </a:t>
            </a:r>
            <a:r>
              <a:rPr lang="cs-CZ" sz="1400" b="1" dirty="0" err="1" smtClean="0">
                <a:solidFill>
                  <a:srgbClr val="3871AA"/>
                </a:solidFill>
              </a:rPr>
              <a:t>Liquified</a:t>
            </a:r>
            <a:r>
              <a:rPr lang="cs-CZ" sz="1400" b="1" dirty="0" smtClean="0">
                <a:solidFill>
                  <a:srgbClr val="3871AA"/>
                </a:solidFill>
              </a:rPr>
              <a:t> Natural </a:t>
            </a:r>
            <a:r>
              <a:rPr lang="cs-CZ" sz="1400" b="1" dirty="0" err="1">
                <a:solidFill>
                  <a:srgbClr val="3871AA"/>
                </a:solidFill>
              </a:rPr>
              <a:t>Gas</a:t>
            </a:r>
            <a:r>
              <a:rPr lang="cs-CZ" sz="1400" b="1" dirty="0">
                <a:solidFill>
                  <a:srgbClr val="3871AA"/>
                </a:solidFill>
              </a:rPr>
              <a:t>)</a:t>
            </a:r>
            <a:r>
              <a:rPr lang="cs-CZ" sz="1400" dirty="0">
                <a:solidFill>
                  <a:srgbClr val="3871AA"/>
                </a:solidFill>
              </a:rPr>
              <a:t> </a:t>
            </a:r>
            <a:r>
              <a:rPr lang="cs-CZ" sz="1400" dirty="0"/>
              <a:t>– stlačený zemní plyn, spalovací motor, ale nižší </a:t>
            </a:r>
            <a:r>
              <a:rPr lang="cs-CZ" sz="1400" dirty="0" smtClean="0"/>
              <a:t>emise</a:t>
            </a:r>
            <a:endParaRPr lang="cs-CZ" sz="1400" dirty="0"/>
          </a:p>
          <a:p>
            <a:pPr lvl="1" fontAlgn="base"/>
            <a:r>
              <a:rPr lang="cs-CZ" sz="1400" b="1" dirty="0">
                <a:solidFill>
                  <a:srgbClr val="3871AA"/>
                </a:solidFill>
              </a:rPr>
              <a:t>zdroj elektřiny</a:t>
            </a:r>
            <a:r>
              <a:rPr lang="cs-CZ" sz="1400" dirty="0">
                <a:solidFill>
                  <a:srgbClr val="3871AA"/>
                </a:solidFill>
              </a:rPr>
              <a:t> </a:t>
            </a:r>
            <a:r>
              <a:rPr lang="cs-CZ" sz="1400" dirty="0"/>
              <a:t>– elektromotor, uvažováno zejména o bateriovém bloku nebo palivových článcích (PČ), přímé emise nulové, v kombinaci s energií z </a:t>
            </a:r>
            <a:r>
              <a:rPr lang="cs-CZ" sz="1400" dirty="0" smtClean="0"/>
              <a:t>OZE</a:t>
            </a:r>
            <a:endParaRPr lang="cs-CZ" sz="1400" dirty="0"/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endParaRPr lang="cs-CZ" dirty="0"/>
          </a:p>
          <a:p>
            <a:pPr marL="0" lvl="1" indent="0">
              <a:buClr>
                <a:srgbClr val="3871AA"/>
              </a:buClr>
              <a:buSzPct val="110000"/>
              <a:buNone/>
            </a:pPr>
            <a:endParaRPr lang="cs-CZ" dirty="0" smtClean="0"/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565721" cy="900000"/>
          </a:xfrm>
          <a:solidFill>
            <a:srgbClr val="0F71B8"/>
          </a:solidFill>
        </p:spPr>
        <p:txBody>
          <a:bodyPr lIns="648000" rIns="360000">
            <a:noAutofit/>
          </a:bodyPr>
          <a:lstStyle/>
          <a:p>
            <a:r>
              <a:rPr lang="cs-CZ" sz="2000" dirty="0"/>
              <a:t>Integrace elektromobility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9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lIns="648000">
            <a:noAutofit/>
          </a:bodyPr>
          <a:lstStyle/>
          <a:p>
            <a:pPr marL="0" indent="0">
              <a:buClr>
                <a:srgbClr val="0F71B8"/>
              </a:buClr>
              <a:buNone/>
            </a:pPr>
            <a:r>
              <a:rPr lang="cs-CZ" sz="1800" b="1" dirty="0" smtClean="0">
                <a:solidFill>
                  <a:srgbClr val="0F71B8"/>
                </a:solidFill>
              </a:rPr>
              <a:t>Počet vozidel na osobu</a:t>
            </a:r>
            <a:endParaRPr lang="cs-CZ" dirty="0"/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endParaRPr lang="cs-CZ" dirty="0"/>
          </a:p>
          <a:p>
            <a:pPr marL="0" lvl="1" indent="0">
              <a:buClr>
                <a:srgbClr val="3871AA"/>
              </a:buClr>
              <a:buSzPct val="110000"/>
              <a:buNone/>
            </a:pPr>
            <a:endParaRPr lang="cs-CZ" dirty="0" smtClean="0"/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565721" cy="900000"/>
          </a:xfrm>
          <a:solidFill>
            <a:srgbClr val="0F71B8"/>
          </a:solidFill>
        </p:spPr>
        <p:txBody>
          <a:bodyPr lIns="648000" rIns="360000">
            <a:noAutofit/>
          </a:bodyPr>
          <a:lstStyle/>
          <a:p>
            <a:r>
              <a:rPr lang="cs-CZ" sz="2000" dirty="0"/>
              <a:t>Integrace elektromobility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22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8" y="1619997"/>
            <a:ext cx="7744620" cy="477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C:\Users\David\Desktop\cooltext141022693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6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620000"/>
            <a:ext cx="7744620" cy="4777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lIns="648000">
            <a:noAutofit/>
          </a:bodyPr>
          <a:lstStyle/>
          <a:p>
            <a:pPr marL="0" indent="0">
              <a:buClr>
                <a:srgbClr val="0F71B8"/>
              </a:buClr>
              <a:buNone/>
            </a:pPr>
            <a:r>
              <a:rPr lang="cs-CZ" sz="1800" b="1" dirty="0" smtClean="0">
                <a:solidFill>
                  <a:srgbClr val="0F71B8"/>
                </a:solidFill>
              </a:rPr>
              <a:t>Podíl elektrovozidel na celkovém počtu vozidel – Koncepční var.</a:t>
            </a:r>
            <a:endParaRPr lang="cs-CZ" dirty="0"/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endParaRPr lang="cs-CZ" dirty="0"/>
          </a:p>
          <a:p>
            <a:pPr marL="0" lvl="1" indent="0">
              <a:buClr>
                <a:srgbClr val="3871AA"/>
              </a:buClr>
              <a:buSzPct val="110000"/>
              <a:buNone/>
            </a:pPr>
            <a:endParaRPr lang="cs-CZ" dirty="0" smtClean="0"/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565721" cy="900000"/>
          </a:xfrm>
          <a:solidFill>
            <a:srgbClr val="0F71B8"/>
          </a:solidFill>
        </p:spPr>
        <p:txBody>
          <a:bodyPr lIns="648000" rIns="360000">
            <a:noAutofit/>
          </a:bodyPr>
          <a:lstStyle/>
          <a:p>
            <a:r>
              <a:rPr lang="cs-CZ" sz="2000" dirty="0"/>
              <a:t>Integrace elektromobility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23</a:t>
            </a:fld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C:\Users\David\Desktop\cooltext141022693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50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9" y="1620000"/>
            <a:ext cx="7744620" cy="4777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lIns="648000">
            <a:noAutofit/>
          </a:bodyPr>
          <a:lstStyle/>
          <a:p>
            <a:pPr marL="0" indent="0">
              <a:buClr>
                <a:srgbClr val="0F71B8"/>
              </a:buClr>
              <a:buNone/>
            </a:pPr>
            <a:r>
              <a:rPr lang="cs-CZ" sz="1800" b="1" dirty="0" smtClean="0">
                <a:solidFill>
                  <a:srgbClr val="0F71B8"/>
                </a:solidFill>
              </a:rPr>
              <a:t>Počet elektrovozidel</a:t>
            </a:r>
            <a:endParaRPr lang="cs-CZ" dirty="0"/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endParaRPr lang="cs-CZ" dirty="0"/>
          </a:p>
          <a:p>
            <a:pPr marL="0" lvl="1" indent="0">
              <a:buClr>
                <a:srgbClr val="3871AA"/>
              </a:buClr>
              <a:buSzPct val="110000"/>
              <a:buNone/>
            </a:pPr>
            <a:endParaRPr lang="cs-CZ" dirty="0" smtClean="0"/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565721" cy="900000"/>
          </a:xfrm>
          <a:solidFill>
            <a:srgbClr val="0F71B8"/>
          </a:solidFill>
        </p:spPr>
        <p:txBody>
          <a:bodyPr lIns="648000" rIns="360000">
            <a:noAutofit/>
          </a:bodyPr>
          <a:lstStyle/>
          <a:p>
            <a:r>
              <a:rPr lang="cs-CZ" sz="2000" dirty="0"/>
              <a:t>Integrace elektromobility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24</a:t>
            </a:fld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C:\Users\David\Desktop\cooltext141022693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7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620000"/>
            <a:ext cx="7744620" cy="4777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lIns="648000">
            <a:noAutofit/>
          </a:bodyPr>
          <a:lstStyle/>
          <a:p>
            <a:pPr marL="0" indent="0">
              <a:buClr>
                <a:srgbClr val="0F71B8"/>
              </a:buClr>
              <a:buNone/>
            </a:pPr>
            <a:r>
              <a:rPr lang="cs-CZ" sz="1800" b="1" dirty="0" smtClean="0">
                <a:solidFill>
                  <a:srgbClr val="0F71B8"/>
                </a:solidFill>
              </a:rPr>
              <a:t>Spotřeba elektrovozidel dle kategorií</a:t>
            </a:r>
            <a:endParaRPr lang="cs-CZ" dirty="0"/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endParaRPr lang="cs-CZ" dirty="0"/>
          </a:p>
          <a:p>
            <a:pPr marL="0" lvl="1" indent="0">
              <a:buClr>
                <a:srgbClr val="3871AA"/>
              </a:buClr>
              <a:buSzPct val="110000"/>
              <a:buNone/>
            </a:pPr>
            <a:endParaRPr lang="cs-CZ" dirty="0" smtClean="0"/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565721" cy="900000"/>
          </a:xfrm>
          <a:solidFill>
            <a:srgbClr val="0F71B8"/>
          </a:solidFill>
        </p:spPr>
        <p:txBody>
          <a:bodyPr lIns="648000" rIns="360000">
            <a:noAutofit/>
          </a:bodyPr>
          <a:lstStyle/>
          <a:p>
            <a:r>
              <a:rPr lang="cs-CZ" sz="2000" dirty="0"/>
              <a:t>Integrace elektromobility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C:\Users\David\Desktop\cooltext141022693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7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"/>
          <a:stretch/>
        </p:blipFill>
        <p:spPr bwMode="auto">
          <a:xfrm>
            <a:off x="612000" y="1620000"/>
            <a:ext cx="7744620" cy="4692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lIns="648000">
            <a:noAutofit/>
          </a:bodyPr>
          <a:lstStyle/>
          <a:p>
            <a:pPr marL="0" indent="0">
              <a:buClr>
                <a:srgbClr val="0F71B8"/>
              </a:buClr>
              <a:buNone/>
            </a:pPr>
            <a:r>
              <a:rPr lang="cs-CZ" sz="1800" b="1" dirty="0" smtClean="0">
                <a:solidFill>
                  <a:srgbClr val="0F71B8"/>
                </a:solidFill>
              </a:rPr>
              <a:t>Spotřeba elektrovozidel dle variant</a:t>
            </a:r>
            <a:endParaRPr lang="cs-CZ" dirty="0"/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endParaRPr lang="cs-CZ" dirty="0"/>
          </a:p>
          <a:p>
            <a:pPr marL="0" lvl="1" indent="0">
              <a:buClr>
                <a:srgbClr val="3871AA"/>
              </a:buClr>
              <a:buSzPct val="110000"/>
              <a:buNone/>
            </a:pPr>
            <a:endParaRPr lang="cs-CZ" dirty="0" smtClean="0"/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565721" cy="900000"/>
          </a:xfrm>
          <a:solidFill>
            <a:srgbClr val="0F71B8"/>
          </a:solidFill>
        </p:spPr>
        <p:txBody>
          <a:bodyPr lIns="648000" rIns="360000">
            <a:noAutofit/>
          </a:bodyPr>
          <a:lstStyle/>
          <a:p>
            <a:r>
              <a:rPr lang="cs-CZ" sz="2000" dirty="0"/>
              <a:t>Integrace elektromobility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8050530" y="2221210"/>
            <a:ext cx="10386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1500" dirty="0" smtClean="0">
                <a:solidFill>
                  <a:srgbClr val="9933FF"/>
                </a:solidFill>
              </a:rPr>
              <a:t> 5,1 TWh</a:t>
            </a:r>
            <a:endParaRPr lang="cs-CZ" altLang="cs-CZ" sz="1500" dirty="0">
              <a:solidFill>
                <a:srgbClr val="9933FF"/>
              </a:solidFill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8050529" y="3725772"/>
            <a:ext cx="10386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1500" dirty="0" smtClean="0">
                <a:solidFill>
                  <a:srgbClr val="FF0000"/>
                </a:solidFill>
              </a:rPr>
              <a:t> 2,7 TWh</a:t>
            </a:r>
            <a:endParaRPr lang="cs-CZ" altLang="cs-CZ" sz="1500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8050528" y="4645320"/>
            <a:ext cx="10386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1500" dirty="0" smtClean="0">
                <a:solidFill>
                  <a:srgbClr val="996633"/>
                </a:solidFill>
              </a:rPr>
              <a:t> 1,2 TWh</a:t>
            </a:r>
            <a:endParaRPr lang="cs-CZ" altLang="cs-CZ" sz="1500" dirty="0">
              <a:solidFill>
                <a:srgbClr val="996633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 descr="C:\Users\David\Desktop\cooltext141022693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6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620000"/>
            <a:ext cx="7756278" cy="4787627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0"/>
            <a:ext cx="9144000" cy="1712976"/>
          </a:xfrm>
        </p:spPr>
        <p:txBody>
          <a:bodyPr lIns="648000">
            <a:noAutofit/>
          </a:bodyPr>
          <a:lstStyle/>
          <a:p>
            <a:pPr marL="0" indent="0">
              <a:buClr>
                <a:srgbClr val="0F71B8"/>
              </a:buClr>
              <a:buNone/>
            </a:pPr>
            <a:r>
              <a:rPr lang="cs-CZ" sz="1800" b="1" dirty="0" smtClean="0">
                <a:solidFill>
                  <a:srgbClr val="0F71B8"/>
                </a:solidFill>
              </a:rPr>
              <a:t>Netto spotřeba elektřiny SR (s elektrovozidly)</a:t>
            </a:r>
          </a:p>
          <a:p>
            <a:pPr marL="0" lvl="1" indent="0">
              <a:buClr>
                <a:srgbClr val="3871AA"/>
              </a:buClr>
              <a:buSzPct val="110000"/>
              <a:buNone/>
            </a:pPr>
            <a:endParaRPr lang="cs-CZ" dirty="0" smtClean="0"/>
          </a:p>
          <a:p>
            <a:pPr marL="0" lvl="1" indent="0">
              <a:buClr>
                <a:srgbClr val="3871AA"/>
              </a:buClr>
              <a:buSzPct val="110000"/>
              <a:buNone/>
            </a:pPr>
            <a:endParaRPr lang="cs-CZ" dirty="0" smtClean="0"/>
          </a:p>
          <a:p>
            <a:pPr marL="265113" lvl="1" indent="-265113">
              <a:buClr>
                <a:srgbClr val="3871AA"/>
              </a:buClr>
              <a:buSzPct val="110000"/>
              <a:buFont typeface="Wingdings" pitchFamily="2" charset="2"/>
              <a:buChar char="§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565721" cy="900000"/>
          </a:xfrm>
          <a:solidFill>
            <a:srgbClr val="0F71B8"/>
          </a:solidFill>
        </p:spPr>
        <p:txBody>
          <a:bodyPr lIns="648000" rIns="360000">
            <a:noAutofit/>
          </a:bodyPr>
          <a:lstStyle/>
          <a:p>
            <a:r>
              <a:rPr lang="cs-CZ" sz="2000" dirty="0"/>
              <a:t>Integrace elektromobility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8013954" y="1977370"/>
            <a:ext cx="108737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1500" dirty="0" smtClean="0">
                <a:solidFill>
                  <a:srgbClr val="9933FF"/>
                </a:solidFill>
              </a:rPr>
              <a:t>+ 12,7 TWh</a:t>
            </a:r>
            <a:endParaRPr lang="cs-CZ" altLang="cs-CZ" sz="1500" dirty="0">
              <a:solidFill>
                <a:srgbClr val="9933FF"/>
              </a:solidFill>
            </a:endParaRP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8013953" y="2299308"/>
            <a:ext cx="108737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1500" dirty="0" smtClean="0">
                <a:solidFill>
                  <a:srgbClr val="FF0000"/>
                </a:solidFill>
              </a:rPr>
              <a:t>+ 11,1 TWh</a:t>
            </a:r>
            <a:endParaRPr lang="cs-CZ" altLang="cs-CZ" sz="1500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8013952" y="2621448"/>
            <a:ext cx="108737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1500" dirty="0" smtClean="0">
                <a:solidFill>
                  <a:srgbClr val="996633"/>
                </a:solidFill>
              </a:rPr>
              <a:t>+ 9,6 TWh</a:t>
            </a:r>
            <a:endParaRPr lang="cs-CZ" altLang="cs-CZ" sz="1500" dirty="0">
              <a:solidFill>
                <a:srgbClr val="996633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 descr="C:\Users\David\Desktop\cooltext141022693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24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0F71B8"/>
                </a:solidFill>
              </a:rPr>
              <a:t>Příležitosti a problémy s rozvojem elektromobility</a:t>
            </a:r>
          </a:p>
          <a:p>
            <a:endParaRPr lang="cs-CZ" sz="13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Integrace elektromobility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28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Výsledek obrázku pro plusy a mínus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71" y="1055957"/>
            <a:ext cx="1607521" cy="10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7719871" y="5257434"/>
            <a:ext cx="1036119" cy="829639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0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990574"/>
              </p:ext>
            </p:extLst>
          </p:nvPr>
        </p:nvGraphicFramePr>
        <p:xfrm>
          <a:off x="121278" y="1620361"/>
          <a:ext cx="7884296" cy="475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946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 bwMode="auto">
          <a:xfrm>
            <a:off x="1094662" y="4853957"/>
            <a:ext cx="6867841" cy="900000"/>
          </a:xfrm>
          <a:prstGeom prst="rect">
            <a:avLst/>
          </a:prstGeom>
          <a:solidFill>
            <a:srgbClr val="8EAFD6"/>
          </a:solidFill>
          <a:extLst/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altLang="cs-CZ" dirty="0"/>
              <a:t>Akumulace a další prvky flexibility</a:t>
            </a:r>
          </a:p>
        </p:txBody>
      </p:sp>
      <p:sp>
        <p:nvSpPr>
          <p:cNvPr id="19" name="Nadpis 1"/>
          <p:cNvSpPr txBox="1">
            <a:spLocks/>
          </p:cNvSpPr>
          <p:nvPr/>
        </p:nvSpPr>
        <p:spPr bwMode="auto">
          <a:xfrm>
            <a:off x="1092440" y="3799773"/>
            <a:ext cx="6872285" cy="900000"/>
          </a:xfrm>
          <a:prstGeom prst="rect">
            <a:avLst/>
          </a:prstGeom>
          <a:solidFill>
            <a:srgbClr val="8EAFD6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altLang="cs-CZ" dirty="0"/>
              <a:t>Integrace elektromobility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 bwMode="auto">
          <a:xfrm>
            <a:off x="1092440" y="2745590"/>
            <a:ext cx="6872285" cy="900000"/>
          </a:xfrm>
          <a:prstGeom prst="rect">
            <a:avLst/>
          </a:prstGeom>
          <a:solidFill>
            <a:srgbClr val="8EAFD6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altLang="cs-CZ" dirty="0"/>
              <a:t>Inteligentní měření v distribučních soustavách</a:t>
            </a:r>
          </a:p>
        </p:txBody>
      </p:sp>
      <p:sp>
        <p:nvSpPr>
          <p:cNvPr id="22" name="Nadpis 1"/>
          <p:cNvSpPr txBox="1">
            <a:spLocks/>
          </p:cNvSpPr>
          <p:nvPr/>
        </p:nvSpPr>
        <p:spPr bwMode="auto">
          <a:xfrm>
            <a:off x="1092440" y="1691407"/>
            <a:ext cx="6872285" cy="900000"/>
          </a:xfrm>
          <a:prstGeom prst="rect">
            <a:avLst/>
          </a:prstGeom>
          <a:solidFill>
            <a:srgbClr val="8EAFD6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altLang="cs-CZ" dirty="0"/>
              <a:t>Rozvoj decentrální výroby včetně OZE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90218" y="4853957"/>
            <a:ext cx="6872285" cy="900000"/>
          </a:xfrm>
          <a:prstGeom prst="rect">
            <a:avLst/>
          </a:prstGeom>
          <a:solidFill>
            <a:srgbClr val="0F71B8"/>
          </a:solidFill>
        </p:spPr>
        <p:txBody>
          <a:bodyPr vert="horz" lIns="108000" tIns="36000" rIns="108000" bIns="36000" rtlCol="0" anchor="ctr" anchorCtr="0">
            <a:no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altLang="cs-CZ" dirty="0"/>
              <a:t>Akumulace a další prvky flexibility</a:t>
            </a:r>
          </a:p>
        </p:txBody>
      </p:sp>
      <p:sp>
        <p:nvSpPr>
          <p:cNvPr id="12291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515096" cy="1185770"/>
          </a:xfrm>
          <a:solidFill>
            <a:schemeClr val="bg1"/>
          </a:solidFill>
        </p:spPr>
        <p:txBody>
          <a:bodyPr/>
          <a:lstStyle/>
          <a:p>
            <a:r>
              <a:rPr lang="cs-CZ" altLang="cs-CZ" b="1" dirty="0">
                <a:solidFill>
                  <a:srgbClr val="0F71B8"/>
                </a:solidFill>
                <a:latin typeface="Arial" charset="0"/>
                <a:cs typeface="Arial" charset="0"/>
              </a:rPr>
              <a:t>Obsah prezentace</a:t>
            </a:r>
          </a:p>
        </p:txBody>
      </p:sp>
    </p:spTree>
    <p:extLst>
      <p:ext uri="{BB962C8B-B14F-4D97-AF65-F5344CB8AC3E}">
        <p14:creationId xmlns:p14="http://schemas.microsoft.com/office/powerpoint/2010/main" val="40254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0F71B8"/>
                </a:solidFill>
              </a:rPr>
              <a:t>P</a:t>
            </a:r>
            <a:r>
              <a:rPr lang="pt-BR" sz="1800" b="1" dirty="0">
                <a:solidFill>
                  <a:srgbClr val="0F71B8"/>
                </a:solidFill>
              </a:rPr>
              <a:t>řipojování a provoz decentrálních zdrojů </a:t>
            </a:r>
            <a:r>
              <a:rPr lang="cs-CZ" sz="1800" b="1" dirty="0">
                <a:solidFill>
                  <a:srgbClr val="0F71B8"/>
                </a:solidFill>
              </a:rPr>
              <a:t>v </a:t>
            </a:r>
            <a:r>
              <a:rPr lang="pt-BR" sz="1800" b="1" dirty="0">
                <a:solidFill>
                  <a:srgbClr val="0F71B8"/>
                </a:solidFill>
              </a:rPr>
              <a:t>DS</a:t>
            </a:r>
            <a:endParaRPr lang="cs-CZ" sz="1800" b="1" dirty="0">
              <a:solidFill>
                <a:srgbClr val="0F71B8"/>
              </a:solidFill>
            </a:endParaRPr>
          </a:p>
          <a:p>
            <a:r>
              <a:rPr lang="cs-CZ" sz="1400" dirty="0"/>
              <a:t>Podmínky pro připojení – Energetický zákon, vyhláška o připojení, PPDS – příloha 4</a:t>
            </a:r>
          </a:p>
          <a:p>
            <a:r>
              <a:rPr lang="cs-CZ" sz="1400" dirty="0"/>
              <a:t>Studie </a:t>
            </a:r>
            <a:r>
              <a:rPr lang="cs-CZ" sz="1400" dirty="0" err="1"/>
              <a:t>připojitelnosti</a:t>
            </a:r>
            <a:r>
              <a:rPr lang="cs-CZ" sz="1400" dirty="0"/>
              <a:t>:</a:t>
            </a:r>
          </a:p>
          <a:p>
            <a:pPr lvl="1"/>
            <a:r>
              <a:rPr lang="cs-CZ" sz="1400" dirty="0"/>
              <a:t>vyžadována v případě, že zařízení bude mít vliv na spolehlivost provozu DS nebo žádá-li se o připojení zařízení k hladině vn nebo vyšší,</a:t>
            </a:r>
          </a:p>
          <a:p>
            <a:pPr lvl="1"/>
            <a:r>
              <a:rPr lang="cs-CZ" sz="1400" dirty="0"/>
              <a:t>metodika pro posuzování připojitelnosti zdrojů do DS je upravena v Pravidlech provozování distribučních soustav (PPDS), příloha 4 Pravidla pro paralelní provoz zdrojů se sítí provozovatele DS, </a:t>
            </a:r>
          </a:p>
          <a:p>
            <a:pPr lvl="1"/>
            <a:r>
              <a:rPr lang="cs-CZ" sz="1400" dirty="0"/>
              <a:t>věcná náplň studii připojitelnosti nového zdroje je stanovena v PPDS a upřesňuje se podle specifických požadavků provozovatele příslušné sítě,</a:t>
            </a:r>
          </a:p>
          <a:p>
            <a:pPr lvl="1"/>
            <a:r>
              <a:rPr lang="cs-CZ" sz="1400" dirty="0"/>
              <a:t>Z výsledků studie </a:t>
            </a:r>
            <a:r>
              <a:rPr lang="cs-CZ" sz="1400" dirty="0" err="1"/>
              <a:t>připojitelnosti</a:t>
            </a:r>
            <a:r>
              <a:rPr lang="cs-CZ" sz="1400" dirty="0"/>
              <a:t> vyplynou doporučení: </a:t>
            </a:r>
          </a:p>
          <a:p>
            <a:pPr lvl="2"/>
            <a:r>
              <a:rPr lang="cs-CZ" sz="1400" dirty="0"/>
              <a:t>návrh nezbytných úprav a opatření v sítí v souvislosti s připojením nového zdroje</a:t>
            </a:r>
          </a:p>
          <a:p>
            <a:pPr lvl="2"/>
            <a:r>
              <a:rPr lang="cs-CZ" sz="1400" dirty="0"/>
              <a:t>návrh nezbytných provozních opatření při provozu nového zdroje.</a:t>
            </a:r>
          </a:p>
          <a:p>
            <a:endParaRPr lang="cs-CZ" sz="13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Rozvoj decentrální výroby včetně OZE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9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0F71B8"/>
                </a:solidFill>
              </a:rPr>
              <a:t>Stávající </a:t>
            </a:r>
            <a:r>
              <a:rPr lang="cs-CZ" sz="1800" b="1" dirty="0">
                <a:solidFill>
                  <a:srgbClr val="0F71B8"/>
                </a:solidFill>
              </a:rPr>
              <a:t>a budoucí role akumulace – rozdělení dle využití</a:t>
            </a:r>
          </a:p>
          <a:p>
            <a:r>
              <a:rPr lang="cs-CZ" sz="1400" dirty="0"/>
              <a:t>Využití v místě výroby/spotřeby – využívá </a:t>
            </a:r>
            <a:r>
              <a:rPr lang="cs-CZ" sz="1400" dirty="0" err="1"/>
              <a:t>prosumer</a:t>
            </a:r>
            <a:r>
              <a:rPr lang="cs-CZ" sz="1400" dirty="0"/>
              <a:t> pro vyrovnávání své bilance </a:t>
            </a:r>
          </a:p>
          <a:p>
            <a:r>
              <a:rPr lang="cs-CZ" sz="1400" dirty="0"/>
              <a:t>Využití pro potřeby provozu DS – využívá PDS pro optimalizaci provozu sítí </a:t>
            </a:r>
            <a:r>
              <a:rPr lang="cs-CZ" sz="1400" dirty="0" err="1"/>
              <a:t>nn</a:t>
            </a:r>
            <a:r>
              <a:rPr lang="cs-CZ" sz="1400" dirty="0"/>
              <a:t> a vn  </a:t>
            </a:r>
          </a:p>
          <a:p>
            <a:r>
              <a:rPr lang="cs-CZ" sz="1400" dirty="0"/>
              <a:t>Využití pro potřebu systémových služeb v ES – využívá PPS</a:t>
            </a:r>
          </a:p>
          <a:p>
            <a:pPr lvl="1"/>
            <a:r>
              <a:rPr lang="cs-CZ" sz="1400" dirty="0"/>
              <a:t>systémová akumulace dle využití:  	denní a sezónní</a:t>
            </a:r>
          </a:p>
          <a:p>
            <a:pPr lvl="1"/>
            <a:r>
              <a:rPr lang="cs-CZ" sz="1400" dirty="0"/>
              <a:t>systémová akumulace dle umístění:  	centrální a decentrální</a:t>
            </a:r>
            <a:endParaRPr lang="cs-CZ" sz="1800" dirty="0"/>
          </a:p>
          <a:p>
            <a:pPr marL="0" indent="0">
              <a:buNone/>
            </a:pPr>
            <a:r>
              <a:rPr lang="cs-CZ" sz="1300" dirty="0"/>
              <a:t>		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Akumulace a další prvky flexibility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30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9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0F71B8"/>
                </a:solidFill>
              </a:rPr>
              <a:t>Základní funkce akumulace</a:t>
            </a:r>
          </a:p>
          <a:p>
            <a:endParaRPr lang="cs-CZ" sz="13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Akumulace a další prvky flexibility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31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614931"/>
              </p:ext>
            </p:extLst>
          </p:nvPr>
        </p:nvGraphicFramePr>
        <p:xfrm>
          <a:off x="423746" y="1642946"/>
          <a:ext cx="8370849" cy="483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129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5090" y="2632527"/>
            <a:ext cx="2063470" cy="12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Akumulace a další prvky flexibility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32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ástupný symbol pro obsah 1"/>
          <p:cNvSpPr>
            <a:spLocks noGrp="1"/>
          </p:cNvSpPr>
          <p:nvPr>
            <p:ph idx="1"/>
          </p:nvPr>
        </p:nvSpPr>
        <p:spPr>
          <a:xfrm>
            <a:off x="211582" y="4146854"/>
            <a:ext cx="3940099" cy="840058"/>
          </a:xfrm>
        </p:spPr>
        <p:txBody>
          <a:bodyPr lIns="0" tIns="0" rIns="0">
            <a:noAutofit/>
          </a:bodyPr>
          <a:lstStyle/>
          <a:p>
            <a:pPr marL="0" indent="0">
              <a:buNone/>
            </a:pPr>
            <a:r>
              <a:rPr lang="cs-CZ" sz="1200" b="1" dirty="0">
                <a:solidFill>
                  <a:srgbClr val="0F71B8"/>
                </a:solidFill>
              </a:rPr>
              <a:t>Akumulace v distribučních sítích</a:t>
            </a:r>
          </a:p>
          <a:p>
            <a:pPr>
              <a:spcBef>
                <a:spcPts val="0"/>
              </a:spcBef>
            </a:pPr>
            <a:r>
              <a:rPr lang="cs-CZ" sz="1100" dirty="0"/>
              <a:t>vyzkoušení různých typů akumulací energie v rámci distribuční či přenosové síti elektřiny</a:t>
            </a:r>
          </a:p>
        </p:txBody>
      </p:sp>
      <p:pic>
        <p:nvPicPr>
          <p:cNvPr id="18" name="Obrázek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4986912"/>
            <a:ext cx="2224514" cy="13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ástupný symbol pro obsah 1"/>
          <p:cNvSpPr txBox="1">
            <a:spLocks/>
          </p:cNvSpPr>
          <p:nvPr/>
        </p:nvSpPr>
        <p:spPr>
          <a:xfrm>
            <a:off x="107504" y="951460"/>
            <a:ext cx="4278642" cy="11895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3871AA"/>
              </a:buClr>
              <a:buSzPct val="110000"/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9750" indent="-27463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4863" indent="-17462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9500" indent="-27463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4613" indent="-265113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>
                <a:solidFill>
                  <a:srgbClr val="0F71B8"/>
                </a:solidFill>
              </a:rPr>
              <a:t>ÚSPORY ENERGIE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b="1" dirty="0">
                <a:solidFill>
                  <a:srgbClr val="0F71B8"/>
                </a:solidFill>
              </a:rPr>
              <a:t>akumulace v podnikatelském areálu</a:t>
            </a:r>
          </a:p>
          <a:p>
            <a:pPr>
              <a:spcBef>
                <a:spcPts val="0"/>
              </a:spcBef>
            </a:pPr>
            <a:r>
              <a:rPr lang="cs-CZ" sz="1100" dirty="0"/>
              <a:t>projekt, kde by se instalovala akumulační jednotka v rámci podnikatelského areálu, která by sloužila pro uchovávání elektřiny produkované např. z FVE</a:t>
            </a:r>
          </a:p>
          <a:p>
            <a:pPr>
              <a:spcBef>
                <a:spcPts val="0"/>
              </a:spcBef>
            </a:pPr>
            <a:r>
              <a:rPr lang="cs-CZ" sz="1100" dirty="0"/>
              <a:t>projekt na akumulační zařízení, které by nejen optimalizovalo toky energie, ale zároveň by sloužilo i jako záložní jednotka energie</a:t>
            </a:r>
          </a:p>
        </p:txBody>
      </p:sp>
      <p:pic>
        <p:nvPicPr>
          <p:cNvPr id="21" name="Obrázek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17" y="2349050"/>
            <a:ext cx="2359796" cy="156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ázek 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24" y="5148293"/>
            <a:ext cx="2564782" cy="142536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ástupný symbol pro obsah 1"/>
          <p:cNvSpPr txBox="1">
            <a:spLocks/>
          </p:cNvSpPr>
          <p:nvPr/>
        </p:nvSpPr>
        <p:spPr>
          <a:xfrm>
            <a:off x="4753845" y="3920712"/>
            <a:ext cx="3940099" cy="8400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3871AA"/>
              </a:buClr>
              <a:buSzPct val="110000"/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9750" indent="-27463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4863" indent="-17462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9500" indent="-27463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4613" indent="-265113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>
                <a:solidFill>
                  <a:srgbClr val="0F71B8"/>
                </a:solidFill>
              </a:rPr>
              <a:t>Akumulace energie z FVE a VTE + nabíjecí stanice pro elektromobily</a:t>
            </a:r>
          </a:p>
          <a:p>
            <a:pPr>
              <a:spcBef>
                <a:spcPts val="0"/>
              </a:spcBef>
            </a:pPr>
            <a:r>
              <a:rPr lang="cs-CZ" sz="1100" dirty="0"/>
              <a:t>projekt, kde by se pořídila akumulační jednotka v rámci dobíjecí stanice pro elektromobily  FVE+VTE</a:t>
            </a:r>
          </a:p>
          <a:p>
            <a:pPr>
              <a:spcBef>
                <a:spcPts val="0"/>
              </a:spcBef>
            </a:pPr>
            <a:r>
              <a:rPr lang="cs-CZ" sz="1100" dirty="0"/>
              <a:t>možná nástavba, kde by elektromobil byl použit jako akumulační jednotka v budovách</a:t>
            </a:r>
          </a:p>
        </p:txBody>
      </p:sp>
      <p:sp>
        <p:nvSpPr>
          <p:cNvPr id="24" name="Zástupný symbol pro obsah 1"/>
          <p:cNvSpPr txBox="1">
            <a:spLocks/>
          </p:cNvSpPr>
          <p:nvPr/>
        </p:nvSpPr>
        <p:spPr>
          <a:xfrm>
            <a:off x="4753845" y="956107"/>
            <a:ext cx="3940099" cy="8400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3871AA"/>
              </a:buClr>
              <a:buSzPct val="110000"/>
              <a:buFont typeface="Wingdings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9750" indent="-27463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4863" indent="-17462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9500" indent="-27463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4613" indent="-265113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>
                <a:solidFill>
                  <a:srgbClr val="0F71B8"/>
                </a:solidFill>
              </a:rPr>
              <a:t>NÍZKOUHLÍKOVÉ TECHNOLOGIE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b="1" dirty="0">
                <a:solidFill>
                  <a:srgbClr val="0F71B8"/>
                </a:solidFill>
              </a:rPr>
              <a:t>akumulace v rámci inteligentních budov (rekonstrukce a novostavby)</a:t>
            </a:r>
          </a:p>
          <a:p>
            <a:pPr>
              <a:spcBef>
                <a:spcPts val="0"/>
              </a:spcBef>
            </a:pPr>
            <a:r>
              <a:rPr lang="cs-CZ" sz="1100" dirty="0"/>
              <a:t>projekt, kde by se pořídila akumulační jednotka v rámci komplexního projektu na rekonstrukci starých podnikatelských budov na inteligentní budovy</a:t>
            </a:r>
          </a:p>
        </p:txBody>
      </p:sp>
    </p:spTree>
    <p:extLst>
      <p:ext uri="{BB962C8B-B14F-4D97-AF65-F5344CB8AC3E}">
        <p14:creationId xmlns:p14="http://schemas.microsoft.com/office/powerpoint/2010/main" val="29946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444658" y="4974481"/>
            <a:ext cx="5267194" cy="1182060"/>
          </a:xfrm>
          <a:prstGeom prst="rect">
            <a:avLst/>
          </a:prstGeom>
          <a:noFill/>
        </p:spPr>
        <p:txBody>
          <a:bodyPr wrap="square" lIns="72000" bIns="0" rtlCol="0" anchor="b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cs-CZ" sz="1400" dirty="0">
                <a:solidFill>
                  <a:srgbClr val="0F71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www.egubrno.cz			www.pmac.cz</a:t>
            </a:r>
          </a:p>
        </p:txBody>
      </p:sp>
      <p:pic>
        <p:nvPicPr>
          <p:cNvPr id="5" name="Picture 2" descr="C:\Users\tomas.spacek\Documents\2016\logo\RGB\EGU_Brno_RG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9562" r="8001"/>
          <a:stretch/>
        </p:blipFill>
        <p:spPr bwMode="auto">
          <a:xfrm>
            <a:off x="570399" y="4974481"/>
            <a:ext cx="1446291" cy="13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0"/>
            <a:ext cx="9144000" cy="3430800"/>
          </a:xfrm>
          <a:prstGeom prst="rect">
            <a:avLst/>
          </a:prstGeom>
          <a:solidFill>
            <a:srgbClr val="0F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bIns="576000" rtlCol="0" anchor="b" anchorCtr="0"/>
          <a:lstStyle/>
          <a:p>
            <a:r>
              <a:rPr lang="cs-CZ" sz="3200" dirty="0"/>
              <a:t>Děkujeme za pozornost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74" y="4920838"/>
            <a:ext cx="1285200" cy="1289345"/>
          </a:xfrm>
          <a:prstGeom prst="rect">
            <a:avLst/>
          </a:prstGeom>
        </p:spPr>
      </p:pic>
      <p:pic>
        <p:nvPicPr>
          <p:cNvPr id="6" name="Obrázek 5" descr="C:\Users\David\Desktop\cooltext1410226933.png">
            <a:extLst>
              <a:ext uri="{FF2B5EF4-FFF2-40B4-BE49-F238E27FC236}">
                <a16:creationId xmlns:a16="http://schemas.microsoft.com/office/drawing/2014/main" id="{CF81D217-2A39-4DDE-B030-8BB98234A2C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29" y="4974481"/>
            <a:ext cx="2425065" cy="296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0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b="1" dirty="0">
                <a:solidFill>
                  <a:srgbClr val="0F71B8"/>
                </a:solidFill>
              </a:rPr>
              <a:t>Dopady DECE na provoz distribučních sítí</a:t>
            </a:r>
            <a:r>
              <a:rPr lang="cs-CZ" sz="1800" b="1" dirty="0">
                <a:solidFill>
                  <a:srgbClr val="0F71B8"/>
                </a:solidFill>
              </a:rPr>
              <a:t> – z</a:t>
            </a:r>
            <a:r>
              <a:rPr lang="pt-BR" sz="1800" b="1" dirty="0">
                <a:solidFill>
                  <a:srgbClr val="0F71B8"/>
                </a:solidFill>
              </a:rPr>
              <a:t>kušenosti</a:t>
            </a:r>
            <a:r>
              <a:rPr lang="cs-CZ" sz="1800" b="1" dirty="0">
                <a:solidFill>
                  <a:srgbClr val="0F71B8"/>
                </a:solidFill>
              </a:rPr>
              <a:t> z ES ČR </a:t>
            </a:r>
          </a:p>
          <a:p>
            <a:r>
              <a:rPr lang="cs-CZ" sz="1400" dirty="0"/>
              <a:t>Vlivy DECE na provoz DECE nejsou rovnoměrné, ale regionální – nejvíc v oblasti jižní Moravy.</a:t>
            </a:r>
          </a:p>
          <a:p>
            <a:r>
              <a:rPr lang="cs-CZ" sz="1400" dirty="0"/>
              <a:t>Dochází k podstatné změně bilancí a charakteru provozu distribučních sítí, převážně na napěťové hladině </a:t>
            </a:r>
            <a:r>
              <a:rPr lang="cs-CZ" sz="1400" dirty="0" err="1"/>
              <a:t>nn</a:t>
            </a:r>
            <a:r>
              <a:rPr lang="cs-CZ" sz="1400" dirty="0"/>
              <a:t>, v menším rozsahu na hladiny vn a 110 kV.</a:t>
            </a:r>
          </a:p>
          <a:p>
            <a:r>
              <a:rPr lang="cs-CZ" sz="1400" dirty="0"/>
              <a:t>DECE mají hlavně vliv na kvalitu dodávky el. energie v DS, ale také i na zatěžování prvků DS.</a:t>
            </a:r>
          </a:p>
          <a:p>
            <a:r>
              <a:rPr lang="cs-CZ" sz="1400" dirty="0"/>
              <a:t>Významná část zdrojů se přesouvá do nižších napěťových hladin, tyto zdroje je třeba vybavit vhodnými charakteristikami a dle potřeb také zapojit do dispečerského řízení.</a:t>
            </a:r>
          </a:p>
          <a:p>
            <a:r>
              <a:rPr lang="cs-CZ" sz="1400" dirty="0"/>
              <a:t>Rozvoj a obnova DS pomáhá integraci DECE, jsou však oblasti, kde je potřebné výrazné posilování DS (nad rozvoj a obnovu) a instalace nových technologií do DS.</a:t>
            </a:r>
          </a:p>
          <a:p>
            <a:r>
              <a:rPr lang="cs-CZ" sz="1400" dirty="0"/>
              <a:t>Pozitiva:	možnosti řízení (P a Q) vybraných DECE</a:t>
            </a:r>
          </a:p>
          <a:p>
            <a:r>
              <a:rPr lang="cs-CZ" sz="1400" dirty="0"/>
              <a:t>Negativa:  	problémy s napětím v sítích </a:t>
            </a:r>
            <a:r>
              <a:rPr lang="cs-CZ" sz="1400" dirty="0" err="1"/>
              <a:t>nn</a:t>
            </a:r>
            <a:r>
              <a:rPr lang="cs-CZ" sz="1400" dirty="0"/>
              <a:t> a vn (úroveň, kolísání), </a:t>
            </a:r>
          </a:p>
          <a:p>
            <a:pPr marL="0" indent="0">
              <a:buNone/>
            </a:pPr>
            <a:r>
              <a:rPr lang="cs-CZ" sz="1400" dirty="0"/>
              <a:t>		nesymetrie zatížení,</a:t>
            </a:r>
          </a:p>
          <a:p>
            <a:pPr marL="265112" lvl="1" indent="0">
              <a:buNone/>
            </a:pPr>
            <a:r>
              <a:rPr lang="cs-CZ" sz="1400" dirty="0"/>
              <a:t>		výrazně složitější způsob řízení DS i přípravy provozu ,</a:t>
            </a:r>
          </a:p>
          <a:p>
            <a:pPr marL="265112" lvl="1" indent="0">
              <a:buNone/>
            </a:pPr>
            <a:r>
              <a:rPr lang="cs-CZ" sz="1400" dirty="0"/>
              <a:t>		reakce na změnu frekvence.</a:t>
            </a:r>
          </a:p>
          <a:p>
            <a:endParaRPr lang="cs-CZ" sz="1300" dirty="0"/>
          </a:p>
          <a:p>
            <a:endParaRPr lang="cs-CZ" sz="13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Rozvoj decentrální výroby včetně OZE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4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0"/>
            <a:ext cx="9144000" cy="6611112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altLang="cs-CZ" sz="2200" dirty="0"/>
              <a:t>Rozvoj decentrální výroby včetně OZE</a:t>
            </a:r>
            <a:br>
              <a:rPr lang="cs-CZ" altLang="cs-CZ" sz="2200" dirty="0"/>
            </a:br>
            <a:r>
              <a:rPr lang="cs-CZ" altLang="cs-CZ" sz="2200" dirty="0"/>
              <a:t>podle NAP SG ČR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6FEA110-EEEF-4AE6-B3FD-A07A9A6E7A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200" y="950241"/>
            <a:ext cx="5890480" cy="396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94B78EC-65AB-4086-A2C0-9208A332C9B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8987" y="1512245"/>
            <a:ext cx="5926836" cy="396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2DE12F4-BD4C-4F77-90EB-292F809CC6D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36729" y="2136860"/>
            <a:ext cx="5866236" cy="3960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A875BC8-9B6D-4938-91F1-51586DB3070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65130" y="2854704"/>
            <a:ext cx="5914716" cy="3960000"/>
          </a:xfrm>
          <a:prstGeom prst="rect">
            <a:avLst/>
          </a:prstGeom>
        </p:spPr>
      </p:pic>
      <p:pic>
        <p:nvPicPr>
          <p:cNvPr id="12" name="Obrázek 11" descr="C:\Users\David\Desktop\cooltext1410226933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b="1" dirty="0">
                <a:solidFill>
                  <a:srgbClr val="0F71B8"/>
                </a:solidFill>
              </a:rPr>
              <a:t>Přehled možných opatření pro integraci a provoz DECE</a:t>
            </a:r>
            <a:endParaRPr lang="cs-CZ" sz="1800" b="1" dirty="0">
              <a:solidFill>
                <a:srgbClr val="0F71B8"/>
              </a:solidFill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F71B8"/>
                </a:solidFill>
              </a:rPr>
              <a:t>Hladina </a:t>
            </a:r>
            <a:r>
              <a:rPr lang="cs-CZ" sz="1400" b="1" dirty="0" err="1">
                <a:solidFill>
                  <a:srgbClr val="0F71B8"/>
                </a:solidFill>
              </a:rPr>
              <a:t>nn</a:t>
            </a:r>
            <a:endParaRPr lang="cs-CZ" sz="1400" b="1" dirty="0">
              <a:solidFill>
                <a:srgbClr val="0F71B8"/>
              </a:solidFill>
            </a:endParaRPr>
          </a:p>
          <a:p>
            <a:r>
              <a:rPr lang="cs-CZ" sz="1400" dirty="0"/>
              <a:t>Rozvoj a obnova sítí </a:t>
            </a:r>
            <a:r>
              <a:rPr lang="cs-CZ" sz="1400" dirty="0" err="1"/>
              <a:t>nn</a:t>
            </a:r>
            <a:r>
              <a:rPr lang="cs-CZ" sz="1400" dirty="0"/>
              <a:t> (rozvoj DTS </a:t>
            </a:r>
            <a:r>
              <a:rPr lang="cs-CZ" sz="1400" dirty="0" err="1"/>
              <a:t>vn</a:t>
            </a:r>
            <a:r>
              <a:rPr lang="cs-CZ" sz="1400" dirty="0"/>
              <a:t>/</a:t>
            </a:r>
            <a:r>
              <a:rPr lang="cs-CZ" sz="1400" dirty="0" err="1"/>
              <a:t>nn</a:t>
            </a:r>
            <a:r>
              <a:rPr lang="cs-CZ" sz="1400" dirty="0"/>
              <a:t>,  kabelizace sítí </a:t>
            </a:r>
            <a:r>
              <a:rPr lang="cs-CZ" sz="1400" dirty="0" err="1"/>
              <a:t>nn</a:t>
            </a:r>
            <a:r>
              <a:rPr lang="cs-CZ" sz="1400" dirty="0"/>
              <a:t>, posilování sítí </a:t>
            </a:r>
            <a:r>
              <a:rPr lang="cs-CZ" sz="1400" dirty="0" err="1"/>
              <a:t>nn</a:t>
            </a:r>
            <a:r>
              <a:rPr lang="cs-CZ" sz="1400" dirty="0"/>
              <a:t>).</a:t>
            </a:r>
          </a:p>
          <a:p>
            <a:r>
              <a:rPr lang="cs-CZ" sz="1400" dirty="0"/>
              <a:t>Využití provozních charakteristik zdrojů DECE: Q = f(U) a P = f(U).</a:t>
            </a:r>
          </a:p>
          <a:p>
            <a:r>
              <a:rPr lang="cs-CZ" sz="1400" dirty="0"/>
              <a:t>Akumulace (baterie) u zdrojů DECE v </a:t>
            </a:r>
            <a:r>
              <a:rPr lang="cs-CZ" sz="1400" dirty="0" err="1"/>
              <a:t>nn</a:t>
            </a:r>
            <a:r>
              <a:rPr lang="cs-CZ" sz="1400" dirty="0"/>
              <a:t>.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F71B8"/>
                </a:solidFill>
              </a:rPr>
              <a:t>Hladina </a:t>
            </a:r>
            <a:r>
              <a:rPr lang="cs-CZ" sz="1400" b="1" dirty="0" err="1">
                <a:solidFill>
                  <a:srgbClr val="0F71B8"/>
                </a:solidFill>
              </a:rPr>
              <a:t>vn</a:t>
            </a:r>
            <a:endParaRPr lang="cs-CZ" sz="1400" b="1" dirty="0">
              <a:solidFill>
                <a:srgbClr val="0F71B8"/>
              </a:solidFill>
            </a:endParaRPr>
          </a:p>
          <a:p>
            <a:r>
              <a:rPr lang="cs-CZ" sz="1400" dirty="0"/>
              <a:t>Rozvoj a obnova sítí </a:t>
            </a:r>
            <a:r>
              <a:rPr lang="cs-CZ" sz="1400" dirty="0" err="1"/>
              <a:t>vn</a:t>
            </a:r>
            <a:r>
              <a:rPr lang="cs-CZ" sz="1400" dirty="0"/>
              <a:t> (rozvoj </a:t>
            </a:r>
            <a:r>
              <a:rPr lang="cs-CZ" sz="1400" dirty="0" err="1"/>
              <a:t>tr</a:t>
            </a:r>
            <a:r>
              <a:rPr lang="cs-CZ" sz="1400" dirty="0"/>
              <a:t>. 110 </a:t>
            </a:r>
            <a:r>
              <a:rPr lang="cs-CZ" sz="1400" dirty="0" err="1"/>
              <a:t>kV</a:t>
            </a:r>
            <a:r>
              <a:rPr lang="cs-CZ" sz="1400" dirty="0"/>
              <a:t>/</a:t>
            </a:r>
            <a:r>
              <a:rPr lang="cs-CZ" sz="1400" dirty="0" err="1"/>
              <a:t>vn</a:t>
            </a:r>
            <a:r>
              <a:rPr lang="cs-CZ" sz="1400" dirty="0"/>
              <a:t>, rozvoj kabelizace sítí </a:t>
            </a:r>
            <a:r>
              <a:rPr lang="cs-CZ" sz="1400" dirty="0" err="1"/>
              <a:t>vn</a:t>
            </a:r>
            <a:r>
              <a:rPr lang="cs-CZ" sz="1400" dirty="0"/>
              <a:t>, posilování vedení </a:t>
            </a:r>
            <a:r>
              <a:rPr lang="cs-CZ" sz="1400" dirty="0" err="1"/>
              <a:t>vn</a:t>
            </a:r>
            <a:r>
              <a:rPr lang="cs-CZ" sz="1400" dirty="0"/>
              <a:t>).</a:t>
            </a:r>
          </a:p>
          <a:p>
            <a:r>
              <a:rPr lang="cs-CZ" sz="1400" dirty="0"/>
              <a:t>Připojení větších zdrojů DECE samostatnými vývody do TR 110 </a:t>
            </a:r>
            <a:r>
              <a:rPr lang="cs-CZ" sz="1400" dirty="0" err="1"/>
              <a:t>kV</a:t>
            </a:r>
            <a:r>
              <a:rPr lang="cs-CZ" sz="1400" dirty="0"/>
              <a:t>/</a:t>
            </a:r>
            <a:r>
              <a:rPr lang="cs-CZ" sz="1400" dirty="0" err="1"/>
              <a:t>vn</a:t>
            </a:r>
            <a:r>
              <a:rPr lang="cs-CZ" sz="1400" dirty="0"/>
              <a:t>.</a:t>
            </a:r>
          </a:p>
          <a:p>
            <a:r>
              <a:rPr lang="cs-CZ" sz="1400" dirty="0"/>
              <a:t>Regulace U/Q u zdrojů ve vybraných oblastech DS.</a:t>
            </a:r>
          </a:p>
          <a:p>
            <a:r>
              <a:rPr lang="cs-CZ" sz="1400" dirty="0"/>
              <a:t>Další posilování kmenového vedení </a:t>
            </a:r>
            <a:r>
              <a:rPr lang="cs-CZ" sz="1400" dirty="0" err="1"/>
              <a:t>vn</a:t>
            </a:r>
            <a:r>
              <a:rPr lang="cs-CZ" sz="1400" dirty="0"/>
              <a:t> pro potřeby DECE.</a:t>
            </a:r>
          </a:p>
          <a:p>
            <a:r>
              <a:rPr lang="cs-CZ" sz="1400" dirty="0"/>
              <a:t>Akumulace jako stabilizační prvek ve </a:t>
            </a:r>
            <a:r>
              <a:rPr lang="cs-CZ" sz="1400" dirty="0" err="1"/>
              <a:t>vn</a:t>
            </a:r>
            <a:r>
              <a:rPr lang="cs-CZ" sz="1400" dirty="0"/>
              <a:t> − alternativa k novým TR 110 </a:t>
            </a:r>
            <a:r>
              <a:rPr lang="cs-CZ" sz="1400" dirty="0" err="1"/>
              <a:t>kV</a:t>
            </a:r>
            <a:r>
              <a:rPr lang="cs-CZ" sz="1400" dirty="0"/>
              <a:t>/</a:t>
            </a:r>
            <a:r>
              <a:rPr lang="cs-CZ" sz="1400" dirty="0" err="1"/>
              <a:t>vn</a:t>
            </a:r>
            <a:r>
              <a:rPr lang="cs-CZ" sz="1400" dirty="0"/>
              <a:t>.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F71B8"/>
                </a:solidFill>
              </a:rPr>
              <a:t>Hladina 110 </a:t>
            </a:r>
            <a:r>
              <a:rPr lang="cs-CZ" sz="1400" b="1" dirty="0" err="1">
                <a:solidFill>
                  <a:srgbClr val="0F71B8"/>
                </a:solidFill>
              </a:rPr>
              <a:t>kV</a:t>
            </a:r>
            <a:endParaRPr lang="cs-CZ" sz="1400" b="1" dirty="0">
              <a:solidFill>
                <a:srgbClr val="0F71B8"/>
              </a:solidFill>
            </a:endParaRPr>
          </a:p>
          <a:p>
            <a:r>
              <a:rPr lang="cs-CZ" sz="1400" dirty="0"/>
              <a:t>Technická opatření ke zlepšení řízení napětí ve 110 kV (omezení změny napětí do 2 %), regulace Q(U) u zdrojů DECE v </a:t>
            </a:r>
            <a:r>
              <a:rPr lang="cs-CZ" sz="1400" dirty="0" err="1"/>
              <a:t>nn</a:t>
            </a:r>
            <a:r>
              <a:rPr lang="cs-CZ" sz="1400" dirty="0"/>
              <a:t> a vn, výstavba nové TR 400/110 kV (mezní opatření).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Rozvoj decentrální výroby včetně OZE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b="1" dirty="0">
                <a:solidFill>
                  <a:srgbClr val="0F71B8"/>
                </a:solidFill>
              </a:rPr>
              <a:t>Dispečerské řízení decentrálních zdrojů v </a:t>
            </a:r>
            <a:r>
              <a:rPr lang="pt-BR" sz="1800" b="1" dirty="0" smtClean="0">
                <a:solidFill>
                  <a:srgbClr val="0F71B8"/>
                </a:solidFill>
              </a:rPr>
              <a:t>síti</a:t>
            </a:r>
            <a:r>
              <a:rPr lang="cs-CZ" sz="1800" b="1" dirty="0" smtClean="0">
                <a:solidFill>
                  <a:srgbClr val="0F71B8"/>
                </a:solidFill>
              </a:rPr>
              <a:t> – současná praxe</a:t>
            </a:r>
            <a:endParaRPr lang="cs-CZ" sz="1800" b="1" dirty="0">
              <a:solidFill>
                <a:srgbClr val="0F71B8"/>
              </a:solidFill>
            </a:endParaRPr>
          </a:p>
          <a:p>
            <a:r>
              <a:rPr lang="cs-CZ" sz="1400" dirty="0"/>
              <a:t>Dispečink PDS má k dispozici dvě možnosti řízení zdrojů:</a:t>
            </a:r>
          </a:p>
          <a:p>
            <a:pPr lvl="1"/>
            <a:r>
              <a:rPr lang="cs-CZ" sz="1400" dirty="0"/>
              <a:t>On-line řízení P a Q u zdrojů zapojených do dálkového řízení</a:t>
            </a:r>
          </a:p>
          <a:p>
            <a:pPr lvl="1"/>
            <a:r>
              <a:rPr lang="cs-CZ" sz="1400" dirty="0"/>
              <a:t>Off-line řízení P a Q na základě dlouhodobé dohody mezi PDS a provozovatelem zdroje</a:t>
            </a:r>
          </a:p>
          <a:p>
            <a:r>
              <a:rPr lang="cs-CZ" sz="1400" dirty="0"/>
              <a:t>Dispečink PDS může regulovat samostatně jalový výkon dodávaný ze zdrojů několika způsoby:</a:t>
            </a:r>
          </a:p>
          <a:p>
            <a:pPr lvl="1"/>
            <a:r>
              <a:rPr lang="cs-CZ" sz="1400" dirty="0"/>
              <a:t>dle požadovaného účiníku cos(fí)</a:t>
            </a:r>
          </a:p>
          <a:p>
            <a:pPr lvl="1"/>
            <a:r>
              <a:rPr lang="cs-CZ" sz="1400" dirty="0"/>
              <a:t>dle požadovaného napětí</a:t>
            </a:r>
          </a:p>
          <a:p>
            <a:pPr lvl="1"/>
            <a:r>
              <a:rPr lang="cs-CZ" sz="1400" dirty="0"/>
              <a:t>dle požadovaného jalového výkonu</a:t>
            </a:r>
          </a:p>
          <a:p>
            <a:pPr lvl="1"/>
            <a:r>
              <a:rPr lang="cs-CZ" sz="1400" dirty="0"/>
              <a:t>dle charakteristiky cos(fí) = f(P)</a:t>
            </a:r>
          </a:p>
          <a:p>
            <a:pPr lvl="1"/>
            <a:r>
              <a:rPr lang="cs-CZ" sz="1400" dirty="0"/>
              <a:t>dle charakteristiky Q = f(U)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Rozvoj decentrální výroby včetně OZE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4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b="1" dirty="0">
                <a:solidFill>
                  <a:srgbClr val="0F71B8"/>
                </a:solidFill>
              </a:rPr>
              <a:t>Regulační možnosti zdrojů rozptýlené výroby z hlediska dispečerského řízení – současná praxe</a:t>
            </a:r>
            <a:endParaRPr lang="cs-CZ" sz="1800" b="1" dirty="0">
              <a:solidFill>
                <a:srgbClr val="0F71B8"/>
              </a:solidFill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F71B8"/>
                </a:solidFill>
              </a:rPr>
              <a:t>FVE</a:t>
            </a:r>
          </a:p>
          <a:p>
            <a:r>
              <a:rPr lang="cs-CZ" sz="1400" dirty="0"/>
              <a:t>Regulace činného výkonu u FVE (u kterých může dispečink PDS regulovat P) je možná ve 4 stupních:	100 % - 60 % - 30 % - 0 % </a:t>
            </a:r>
            <a:r>
              <a:rPr lang="cs-CZ" sz="1400" dirty="0" err="1"/>
              <a:t>Pinst</a:t>
            </a:r>
            <a:endParaRPr lang="cs-CZ" sz="1400" dirty="0"/>
          </a:p>
          <a:p>
            <a:r>
              <a:rPr lang="cs-CZ" sz="1400" dirty="0"/>
              <a:t>Regulace se neprovádí po jednotlivých elektrárnách, ale po cca 50 instalovaných FVE, které jsou v regulaci zapojeny.</a:t>
            </a:r>
          </a:p>
          <a:p>
            <a:r>
              <a:rPr lang="cs-CZ" sz="1400" dirty="0"/>
              <a:t>Regulace jalového výkonu u FVE (u kterých může dispečink E.ON D účiník regulovat) je možná v 5 stupních cos(fí):	0,95 kap. – 0,97 kap. – 1 – 0,97 </a:t>
            </a:r>
            <a:r>
              <a:rPr lang="cs-CZ" sz="1400" dirty="0" err="1"/>
              <a:t>ind</a:t>
            </a:r>
            <a:r>
              <a:rPr lang="cs-CZ" sz="1400" dirty="0"/>
              <a:t>. – 0,95 </a:t>
            </a:r>
            <a:r>
              <a:rPr lang="cs-CZ" sz="1400" dirty="0" err="1"/>
              <a:t>ind</a:t>
            </a:r>
            <a:r>
              <a:rPr lang="cs-CZ" sz="1400" dirty="0"/>
              <a:t>.</a:t>
            </a:r>
          </a:p>
          <a:p>
            <a:pPr marL="0" indent="0">
              <a:buNone/>
            </a:pPr>
            <a:r>
              <a:rPr lang="pt-BR" sz="1400" b="1" dirty="0">
                <a:solidFill>
                  <a:srgbClr val="0F71B8"/>
                </a:solidFill>
              </a:rPr>
              <a:t>Ostatní</a:t>
            </a:r>
            <a:r>
              <a:rPr lang="cs-CZ" sz="1400" b="1" dirty="0">
                <a:solidFill>
                  <a:srgbClr val="0F71B8"/>
                </a:solidFill>
              </a:rPr>
              <a:t> zdroje</a:t>
            </a:r>
          </a:p>
          <a:p>
            <a:r>
              <a:rPr lang="cs-CZ" sz="1400" dirty="0"/>
              <a:t>U dalších zdrojů decentrální výroby – především MVE a bioplynových stanic má dispečink možnost regulovat P a Q (Q v některých případech omezeně).</a:t>
            </a:r>
          </a:p>
          <a:p>
            <a:r>
              <a:rPr lang="cs-CZ" sz="1400" dirty="0"/>
              <a:t>Činný výkon vybraných decentrálních zdrojů je možné regulovat ve 4 stupních:</a:t>
            </a:r>
            <a:br>
              <a:rPr lang="cs-CZ" sz="1400" dirty="0"/>
            </a:br>
            <a:r>
              <a:rPr lang="cs-CZ" sz="1400" dirty="0"/>
              <a:t>		100 % - 70 % - 50 % - 0 % </a:t>
            </a:r>
            <a:r>
              <a:rPr lang="cs-CZ" sz="1400" dirty="0" err="1"/>
              <a:t>Pinst</a:t>
            </a:r>
            <a:endParaRPr lang="cs-CZ" sz="1400" dirty="0"/>
          </a:p>
          <a:p>
            <a:r>
              <a:rPr lang="cs-CZ" sz="1400" dirty="0"/>
              <a:t>Jalový výkon se reguluje ve stejných stupních jako u FVE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Rozvoj decentrální výroby včetně OZE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7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b="1" dirty="0">
                <a:solidFill>
                  <a:srgbClr val="0F71B8"/>
                </a:solidFill>
              </a:rPr>
              <a:t>Omezení pro připojování nových zdrojů</a:t>
            </a:r>
            <a:endParaRPr lang="cs-CZ" sz="1800" b="1" dirty="0">
              <a:solidFill>
                <a:srgbClr val="0F71B8"/>
              </a:solidFill>
            </a:endParaRPr>
          </a:p>
          <a:p>
            <a:r>
              <a:rPr lang="cs-CZ" sz="1400" dirty="0"/>
              <a:t>Limit dodávky výkonu z decentrálních zdrojů</a:t>
            </a:r>
          </a:p>
          <a:p>
            <a:pPr lvl="1"/>
            <a:r>
              <a:rPr lang="cs-CZ" sz="1400" dirty="0"/>
              <a:t>Rezervovaný výkon na předacích místech PS/DS (mezní připojitelný výkon DECE, kapacity transformace PS/110 kV, 110 kV/vn)</a:t>
            </a:r>
          </a:p>
          <a:p>
            <a:pPr lvl="1"/>
            <a:r>
              <a:rPr lang="cs-CZ" sz="1400" dirty="0"/>
              <a:t>Omezení napěťovými poměry (kolísání napětí a meze napětí v DS)</a:t>
            </a:r>
          </a:p>
          <a:p>
            <a:pPr lvl="1"/>
            <a:r>
              <a:rPr lang="cs-CZ" sz="1400" dirty="0"/>
              <a:t>Omezení proudovou zatížitelností a přenosovými možnostmi DS (zatížitelnost vedení)</a:t>
            </a:r>
          </a:p>
          <a:p>
            <a:pPr lvl="1"/>
            <a:r>
              <a:rPr lang="cs-CZ" sz="1400" dirty="0"/>
              <a:t>Vliv na kvalitu: vyšší harmonické, vliv na HDO, </a:t>
            </a:r>
            <a:r>
              <a:rPr lang="cs-CZ" sz="1400" dirty="0" err="1"/>
              <a:t>flicker</a:t>
            </a:r>
            <a:r>
              <a:rPr lang="cs-CZ" sz="1400" dirty="0"/>
              <a:t>, nesymetrie</a:t>
            </a:r>
          </a:p>
          <a:p>
            <a:pPr lvl="1"/>
            <a:r>
              <a:rPr lang="cs-CZ" sz="1400" dirty="0"/>
              <a:t>Vliv na zkratové poměry (dimenzování)</a:t>
            </a:r>
          </a:p>
          <a:p>
            <a:r>
              <a:rPr lang="cs-CZ" sz="1400" dirty="0"/>
              <a:t>Omezení dané limity v přenosové soustavě</a:t>
            </a:r>
          </a:p>
          <a:p>
            <a:pPr lvl="1"/>
            <a:r>
              <a:rPr lang="cs-CZ" sz="1400" dirty="0"/>
              <a:t>Zatížitelnost přenosových vedení PS – vnitřní a přeshraniční </a:t>
            </a:r>
          </a:p>
          <a:p>
            <a:pPr lvl="1"/>
            <a:r>
              <a:rPr lang="cs-CZ" sz="1400" dirty="0"/>
              <a:t>Zajištění spolehlivosti provozu PS i při neúplném zapojení PS</a:t>
            </a:r>
          </a:p>
          <a:p>
            <a:pPr lvl="1"/>
            <a:r>
              <a:rPr lang="cs-CZ" sz="1400" dirty="0"/>
              <a:t>Limit daný regulační schopností zdrojů a dosažitelností regulačních rezerv</a:t>
            </a:r>
          </a:p>
          <a:p>
            <a:pPr marL="0" indent="0">
              <a:buNone/>
            </a:pPr>
            <a:endParaRPr lang="cs-CZ" sz="13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900000"/>
          </a:xfrm>
          <a:solidFill>
            <a:srgbClr val="0F71B8"/>
          </a:solidFill>
        </p:spPr>
        <p:txBody>
          <a:bodyPr rIns="360000">
            <a:noAutofit/>
          </a:bodyPr>
          <a:lstStyle/>
          <a:p>
            <a:r>
              <a:rPr lang="cs-CZ" sz="2200" dirty="0"/>
              <a:t>Rozvoj decentrální výroby včetně OZE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solidFill>
            <a:srgbClr val="0F71B8"/>
          </a:solidFill>
        </p:spPr>
        <p:txBody>
          <a:bodyPr/>
          <a:lstStyle/>
          <a:p>
            <a:fld id="{D29AF586-A3B1-416A-AA00-32A93145649B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2444" r="53889" b="68667"/>
          <a:stretch/>
        </p:blipFill>
        <p:spPr bwMode="auto">
          <a:xfrm>
            <a:off x="107504" y="6413209"/>
            <a:ext cx="1456689" cy="4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David\Desktop\cooltext14102269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7" y="6474957"/>
            <a:ext cx="1611599" cy="1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6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90758</TotalTime>
  <Words>2376</Words>
  <Application>Microsoft Office PowerPoint</Application>
  <PresentationFormat>Předvádění na obrazovce (4:3)</PresentationFormat>
  <Paragraphs>381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1_Motiv sady Office</vt:lpstr>
      <vt:lpstr>Prezentace aplikace PowerPoint</vt:lpstr>
      <vt:lpstr>Obsah prezentace</vt:lpstr>
      <vt:lpstr>Rozvoj decentrální výroby včetně OZE</vt:lpstr>
      <vt:lpstr>Rozvoj decentrální výroby včetně OZE</vt:lpstr>
      <vt:lpstr>Rozvoj decentrální výroby včetně OZE podle NAP SG ČR</vt:lpstr>
      <vt:lpstr>Rozvoj decentrální výroby včetně OZE</vt:lpstr>
      <vt:lpstr>Rozvoj decentrální výroby včetně OZE</vt:lpstr>
      <vt:lpstr>Rozvoj decentrální výroby včetně OZE</vt:lpstr>
      <vt:lpstr>Rozvoj decentrální výroby včetně OZE</vt:lpstr>
      <vt:lpstr>Mezní výkon pro připojení nových zdrojů do jednotlivých hladin napětí DS</vt:lpstr>
      <vt:lpstr>Rozvoj decentrální výroby včetně OZE</vt:lpstr>
      <vt:lpstr>Obsah prezentace</vt:lpstr>
      <vt:lpstr>Inteligentní měření v distribučních soustavách</vt:lpstr>
      <vt:lpstr>Inteligentní měření v distribučních soustavách</vt:lpstr>
      <vt:lpstr>Inteligentní měření v distribučních soustavách</vt:lpstr>
      <vt:lpstr>Inteligentní měření v distribučních soustavách</vt:lpstr>
      <vt:lpstr>Inteligentní měření v distribučních soustavách</vt:lpstr>
      <vt:lpstr>Inteligentní měření v distribučních soustavách</vt:lpstr>
      <vt:lpstr>Obsah prezentace</vt:lpstr>
      <vt:lpstr>Integrace elektromobility</vt:lpstr>
      <vt:lpstr>Integrace elektromobility</vt:lpstr>
      <vt:lpstr>Integrace elektromobility</vt:lpstr>
      <vt:lpstr>Integrace elektromobility</vt:lpstr>
      <vt:lpstr>Integrace elektromobility</vt:lpstr>
      <vt:lpstr>Integrace elektromobility</vt:lpstr>
      <vt:lpstr>Integrace elektromobility</vt:lpstr>
      <vt:lpstr>Integrace elektromobility</vt:lpstr>
      <vt:lpstr>Integrace elektromobility</vt:lpstr>
      <vt:lpstr>Obsah prezentace</vt:lpstr>
      <vt:lpstr>Akumulace a další prvky flexibility</vt:lpstr>
      <vt:lpstr>Akumulace a další prvky flexibility</vt:lpstr>
      <vt:lpstr>Akumulace a další prvky flexibility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OZE a její dopady na cenu elektřiny</dc:title>
  <dc:subject>Projekt OZE</dc:subject>
  <dc:creator>Pavel Kučera</dc:creator>
  <dc:description>Verze 2013.03
MS Office 2007</dc:description>
  <cp:lastModifiedBy>Martin</cp:lastModifiedBy>
  <cp:revision>1838</cp:revision>
  <cp:lastPrinted>2017-01-24T07:53:49Z</cp:lastPrinted>
  <dcterms:created xsi:type="dcterms:W3CDTF">2013-04-30T09:21:03Z</dcterms:created>
  <dcterms:modified xsi:type="dcterms:W3CDTF">2017-11-21T17:46:26Z</dcterms:modified>
  <cp:category>Prezentace</cp:category>
</cp:coreProperties>
</file>